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3"/>
  </p:notesMasterIdLst>
  <p:sldIdLst>
    <p:sldId id="256" r:id="rId8"/>
    <p:sldId id="271" r:id="rId9"/>
    <p:sldId id="321" r:id="rId10"/>
    <p:sldId id="323" r:id="rId11"/>
    <p:sldId id="328" r:id="rId12"/>
    <p:sldId id="329" r:id="rId13"/>
    <p:sldId id="330" r:id="rId14"/>
    <p:sldId id="338" r:id="rId15"/>
    <p:sldId id="331" r:id="rId16"/>
    <p:sldId id="332" r:id="rId17"/>
    <p:sldId id="333" r:id="rId18"/>
    <p:sldId id="334" r:id="rId19"/>
    <p:sldId id="335" r:id="rId20"/>
    <p:sldId id="336" r:id="rId21"/>
    <p:sldId id="337" r:id="rId22"/>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1"/>
            <p14:sldId id="323"/>
            <p14:sldId id="328"/>
            <p14:sldId id="329"/>
            <p14:sldId id="330"/>
            <p14:sldId id="338"/>
            <p14:sldId id="331"/>
            <p14:sldId id="332"/>
            <p14:sldId id="333"/>
            <p14:sldId id="334"/>
            <p14:sldId id="335"/>
            <p14:sldId id="336"/>
            <p14:sldId id="337"/>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B91121"/>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68" autoAdjust="0"/>
    <p:restoredTop sz="73416" autoAdjust="0"/>
  </p:normalViewPr>
  <p:slideViewPr>
    <p:cSldViewPr>
      <p:cViewPr varScale="1">
        <p:scale>
          <a:sx n="103" d="100"/>
          <a:sy n="103" d="100"/>
        </p:scale>
        <p:origin x="1464" y="102"/>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5/30/2022</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is time to start talking to a database! The good news is Python ships with a database built-in – the SQLite3 database.</a:t>
            </a:r>
          </a:p>
          <a:p>
            <a:endParaRPr lang="en-US" baseline="0" dirty="0"/>
          </a:p>
          <a:p>
            <a:r>
              <a:rPr lang="en-US" baseline="0" dirty="0"/>
              <a:t>In this lesson we’ll use the SQLite3 command line tool to create and maintain a database for our programs to use.</a:t>
            </a:r>
          </a:p>
          <a:p>
            <a:endParaRPr lang="en-US" baseline="0" dirty="0"/>
          </a:p>
          <a:p>
            <a:r>
              <a:rPr lang="en-US" baseline="0" dirty="0"/>
              <a:t>We’ll look at the syntax for the SQL language, and you’ll learn some basic commands for creating, reading, updating, and deleting data – C R U D … remember CRUD?</a:t>
            </a:r>
          </a:p>
          <a:p>
            <a:endParaRPr lang="en-US" baseline="0" dirty="0"/>
          </a:p>
          <a:p>
            <a:r>
              <a:rPr lang="en-US" baseline="0" dirty="0"/>
              <a:t>Finally we’ll look at how to create primary and foreign keys. And we’ll look at other constraints we can tell the database to enforce automatically.</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have information. We want to keep that in a separate table … not in the grades table.</a:t>
            </a:r>
          </a:p>
          <a:p>
            <a:endParaRPr lang="en-US" dirty="0"/>
          </a:p>
          <a:p>
            <a:r>
              <a:rPr lang="en-US" dirty="0"/>
              <a:t>#1# Let’s create a table for STUDENT information – as a simple example, just a name and phone number, both strings.</a:t>
            </a:r>
          </a:p>
          <a:p>
            <a:endParaRPr lang="en-US" dirty="0"/>
          </a:p>
          <a:p>
            <a:r>
              <a:rPr lang="en-US" dirty="0"/>
              <a:t>#2# Add the rows for “Chris”, “Ann”, and “Pat”</a:t>
            </a:r>
          </a:p>
          <a:p>
            <a:endParaRPr lang="en-US" dirty="0"/>
          </a:p>
          <a:p>
            <a:r>
              <a:rPr lang="en-US" dirty="0"/>
              <a:t>#3# And check the new data. #4# looks good.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5272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Mrs. Horton promised to call the students and give them their final grades. She needs a report from the database that includes the grades, names, and phone numbers for each student. She could print the STUDENTS table to get the phone numbers and the GRADES table to get the grades.</a:t>
            </a:r>
          </a:p>
          <a:p>
            <a:endParaRPr lang="en-US" dirty="0"/>
          </a:p>
          <a:p>
            <a:r>
              <a:rPr lang="en-US" dirty="0"/>
              <a:t>But that’s two sheets of paper. We can do better with a join.</a:t>
            </a:r>
          </a:p>
          <a:p>
            <a:endParaRPr lang="en-US" dirty="0"/>
          </a:p>
          <a:p>
            <a:r>
              <a:rPr lang="en-US" dirty="0"/>
              <a:t>#1# Remember you can list multiple tables. #2# You get back all combinations of rows from the tables. Three rows in GRADES, three rows in STUDENTS … 3*3 = 9 rows – most are uninteresting.</a:t>
            </a:r>
          </a:p>
          <a:p>
            <a:endParaRPr lang="en-US" dirty="0"/>
          </a:p>
          <a:p>
            <a:r>
              <a:rPr lang="en-US" dirty="0"/>
              <a:t>#3# We want the rows where the name in the GRADES table matches the name in the STUDENTS table.</a:t>
            </a:r>
          </a:p>
          <a:p>
            <a:br>
              <a:rPr lang="en-US" dirty="0"/>
            </a:br>
            <a:r>
              <a:rPr lang="en-US" dirty="0"/>
              <a:t>#4# We used a start to get all columns. Notice we have name listed twice … once from GRADES and once from STUDENTS even though we explicitly asked for those to be the same value.</a:t>
            </a:r>
          </a:p>
          <a:p>
            <a:br>
              <a:rPr lang="en-US" dirty="0"/>
            </a:br>
            <a:r>
              <a:rPr lang="en-US" dirty="0"/>
              <a:t>#5# Let’s reduce the columns to just these three. #6# much better.</a:t>
            </a:r>
          </a:p>
          <a:p>
            <a:endParaRPr lang="en-US" dirty="0"/>
          </a:p>
          <a:p>
            <a:r>
              <a:rPr lang="en-US" dirty="0"/>
              <a:t>And if we want the results sorted by grade? #7# Add an order by clause. #8#</a:t>
            </a:r>
          </a:p>
          <a:p>
            <a:endParaRPr lang="en-US" dirty="0"/>
          </a:p>
          <a:p>
            <a:r>
              <a:rPr lang="en-US" dirty="0"/>
              <a:t>Mrs. Horton put a lot of work into that query, didn’t she? But now she can save it and run that query again next semester.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7465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we said “name” is not a good choice for a primary key. We might have duplicate names or people might change their names.</a:t>
            </a:r>
          </a:p>
          <a:p>
            <a:endParaRPr lang="en-US" dirty="0"/>
          </a:p>
          <a:p>
            <a:r>
              <a:rPr lang="en-US" dirty="0"/>
              <a:t>#1# Instead, we want to assign each student a unique student ID. The exact value doesn’t matter as long as we can generate unique ones for new students when we add them.</a:t>
            </a:r>
          </a:p>
          <a:p>
            <a:endParaRPr lang="en-US" dirty="0"/>
          </a:p>
          <a:p>
            <a:r>
              <a:rPr lang="en-US" dirty="0"/>
              <a:t>As you suspect, this is a common need. We can let the database generate these IDs for us.</a:t>
            </a:r>
          </a:p>
          <a:p>
            <a:endParaRPr lang="en-US" dirty="0"/>
          </a:p>
          <a:p>
            <a:r>
              <a:rPr lang="en-US" dirty="0"/>
              <a:t>Here is how.</a:t>
            </a:r>
          </a:p>
          <a:p>
            <a:endParaRPr lang="en-US" dirty="0"/>
          </a:p>
          <a:p>
            <a:r>
              <a:rPr lang="en-US" dirty="0"/>
              <a:t>#2# First lets DROP the students table and recreate it #3#</a:t>
            </a:r>
          </a:p>
          <a:p>
            <a:endParaRPr lang="en-US" dirty="0"/>
          </a:p>
          <a:p>
            <a:r>
              <a:rPr lang="en-US" dirty="0"/>
              <a:t>#4# This time we will create a third column … a student ID that is an integer. We also add some additional information for the database. We tell the database that this column is the primary key, which means the values must be unique. And the AUTOINCREMENT tells the database to automatically assign the values to the rows with a simple plus one strategy to get the next value.</a:t>
            </a:r>
          </a:p>
          <a:p>
            <a:endParaRPr lang="en-US" dirty="0"/>
          </a:p>
          <a:p>
            <a:r>
              <a:rPr lang="en-US" dirty="0"/>
              <a:t>#5# Here is our name again, but this time lets add the constraint that the value cannot be NULL. This means that cells in this column MUST have a value. They can not be left blank. All students MUST have a name.</a:t>
            </a:r>
          </a:p>
          <a:p>
            <a:endParaRPr lang="en-US" dirty="0"/>
          </a:p>
          <a:p>
            <a:r>
              <a:rPr lang="en-US" dirty="0"/>
              <a:t>#6# But maybe not a phone number.</a:t>
            </a:r>
          </a:p>
          <a:p>
            <a:endParaRPr lang="en-US" dirty="0"/>
          </a:p>
          <a:p>
            <a:r>
              <a:rPr lang="en-US" dirty="0"/>
              <a:t>#7# Now we insert the rows into the database again. Note that we do NOT give the “id” value! The database automatically gives each row a unique value as it is inserted.</a:t>
            </a:r>
          </a:p>
          <a:p>
            <a:endParaRPr lang="en-US" dirty="0"/>
          </a:p>
          <a:p>
            <a:r>
              <a:rPr lang="en-US" dirty="0"/>
              <a:t>In fact, it starts with “1” and increments every time giving us this exact table.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9472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revisit our GRADES table. Instead of using the student’s name we want to use the student ID. And we want to tell the database that the column is a foreign key. That way the database will do the fancy checking for us.</a:t>
            </a:r>
          </a:p>
          <a:p>
            <a:endParaRPr lang="en-US" dirty="0"/>
          </a:p>
          <a:p>
            <a:r>
              <a:rPr lang="en-US" dirty="0"/>
              <a:t>#1# First let’s delete the old table and recreate it.</a:t>
            </a:r>
          </a:p>
          <a:p>
            <a:endParaRPr lang="en-US" dirty="0"/>
          </a:p>
          <a:p>
            <a:r>
              <a:rPr lang="en-US" dirty="0"/>
              <a:t>By default, foreign keys are NOT enabled in SQLite. #2# You have to manually turn them on. </a:t>
            </a:r>
          </a:p>
          <a:p>
            <a:endParaRPr lang="en-US" dirty="0"/>
          </a:p>
          <a:p>
            <a:r>
              <a:rPr lang="en-US" dirty="0"/>
              <a:t>Remember this is SQL – LITE. It is intended to be small and fast and embedded in other programs. Checking all the foreign keys takes some extra time and storage when you execute a command. If you need that extra checking, then you must turn it on with this PRAGMA command.</a:t>
            </a:r>
          </a:p>
          <a:p>
            <a:endParaRPr lang="en-US" dirty="0"/>
          </a:p>
          <a:p>
            <a:r>
              <a:rPr lang="en-US" dirty="0"/>
              <a:t>#3# This is SQLite specific. Nearly all other databases have foreign key checking always turned on, and you won’t have to do anything special.</a:t>
            </a:r>
          </a:p>
          <a:p>
            <a:endParaRPr lang="en-US" dirty="0"/>
          </a:p>
          <a:p>
            <a:r>
              <a:rPr lang="en-US" dirty="0"/>
              <a:t>Sigh. Sorry about that. Just remember that quirk in SQLite.</a:t>
            </a:r>
          </a:p>
          <a:p>
            <a:endParaRPr lang="en-US" dirty="0"/>
          </a:p>
          <a:p>
            <a:r>
              <a:rPr lang="en-US" dirty="0"/>
              <a:t>#4# Now to recreate our STUDENTS table.</a:t>
            </a:r>
          </a:p>
          <a:p>
            <a:endParaRPr lang="en-US" dirty="0"/>
          </a:p>
          <a:p>
            <a:r>
              <a:rPr lang="en-US" dirty="0"/>
              <a:t>Do we need a primary key in this table? Probably not, but I added one just in case.</a:t>
            </a:r>
          </a:p>
          <a:p>
            <a:endParaRPr lang="en-US" dirty="0"/>
          </a:p>
          <a:p>
            <a:r>
              <a:rPr lang="en-US" dirty="0"/>
              <a:t>There is our “student” … an INT that must have a value. This is going to be our foreign key pointing to the students table.</a:t>
            </a:r>
          </a:p>
          <a:p>
            <a:endParaRPr lang="en-US" dirty="0"/>
          </a:p>
          <a:p>
            <a:r>
              <a:rPr lang="en-US" dirty="0"/>
              <a:t>There is our grade … also an INT</a:t>
            </a:r>
          </a:p>
          <a:p>
            <a:endParaRPr lang="en-US" dirty="0"/>
          </a:p>
          <a:p>
            <a:r>
              <a:rPr lang="en-US" dirty="0"/>
              <a:t>#5# And now we tell the database about “student” being a foreign key. This is a separate step. The other constraints like “NOT NULL” and “PRIMARY KEY” we specified inline with column. This foreign key constraint is separate.</a:t>
            </a:r>
          </a:p>
          <a:p>
            <a:br>
              <a:rPr lang="en-US" dirty="0"/>
            </a:br>
            <a:r>
              <a:rPr lang="en-US" dirty="0"/>
              <a:t>We tell the database that student is a foreign key and that it references the phone table column id.</a:t>
            </a:r>
          </a:p>
          <a:p>
            <a:endParaRPr lang="en-US" dirty="0"/>
          </a:p>
          <a:p>
            <a:r>
              <a:rPr lang="en-US" dirty="0"/>
              <a:t>I promise you’ll forget this syntax! Keep this slide handy for reference … or there is google.</a:t>
            </a:r>
          </a:p>
          <a:p>
            <a:endParaRPr lang="en-US" dirty="0"/>
          </a:p>
          <a:p>
            <a:r>
              <a:rPr lang="en-US" dirty="0"/>
              <a:t>#6# Let’s insert some grades into the table. We don’t specify an ID for the grades table … the DB handles that for us. We give the student ID and the grade.</a:t>
            </a:r>
          </a:p>
          <a:p>
            <a:endParaRPr lang="en-US" dirty="0"/>
          </a:p>
          <a:p>
            <a:r>
              <a:rPr lang="en-US" dirty="0"/>
              <a:t>#7# Here are our rows #8# student ID 1 is Chris #9# student ID 2 is Ann.</a:t>
            </a:r>
          </a:p>
          <a:p>
            <a:endParaRPr lang="en-US" dirty="0"/>
          </a:p>
          <a:p>
            <a:r>
              <a:rPr lang="en-US" dirty="0"/>
              <a:t>#10# Let’s try to insert a grade without giving the student.</a:t>
            </a:r>
          </a:p>
          <a:p>
            <a:r>
              <a:rPr lang="en-US" dirty="0"/>
              <a:t>#11# The database rejects it! We gave a constraint on “name” that says it can’t be null.</a:t>
            </a:r>
          </a:p>
          <a:p>
            <a:endParaRPr lang="en-US" dirty="0"/>
          </a:p>
          <a:p>
            <a:r>
              <a:rPr lang="en-US" dirty="0"/>
              <a:t>#12# Fine. Let’s give a value. I’ll just make up “123” to get the grade in the table.</a:t>
            </a:r>
          </a:p>
          <a:p>
            <a:r>
              <a:rPr lang="en-US" dirty="0"/>
              <a:t>#13” The database rejects it! There is no student with ID 123. The database is keeping the relationships valid.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0500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add all kinds of constraints to the columns when you create a table.</a:t>
            </a:r>
          </a:p>
          <a:p>
            <a:endParaRPr lang="en-US" dirty="0"/>
          </a:p>
          <a:p>
            <a:r>
              <a:rPr lang="en-US" dirty="0"/>
              <a:t>For instance, can grades be negative? In my class no … ZERO is as low as it goes. No matter how bad you mess up you won’t affect your performance on past tests!</a:t>
            </a:r>
          </a:p>
          <a:p>
            <a:endParaRPr lang="en-US" dirty="0"/>
          </a:p>
          <a:p>
            <a:r>
              <a:rPr lang="en-US" dirty="0"/>
              <a:t>#1# We can add that constraint to the column. Grade must be given and #2# it can’t be negative.</a:t>
            </a:r>
          </a:p>
          <a:p>
            <a:endParaRPr lang="en-US" dirty="0"/>
          </a:p>
          <a:p>
            <a:r>
              <a:rPr lang="en-US" dirty="0"/>
              <a:t>#3# Here are the grades from before.</a:t>
            </a:r>
          </a:p>
          <a:p>
            <a:endParaRPr lang="en-US" dirty="0"/>
          </a:p>
          <a:p>
            <a:r>
              <a:rPr lang="en-US" dirty="0"/>
              <a:t>#4# When we try a negative grade …</a:t>
            </a:r>
          </a:p>
          <a:p>
            <a:r>
              <a:rPr lang="en-US" dirty="0"/>
              <a:t>#5# The database rejects it. No negatives allowed.</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2278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optional exercises for you. Totally optional … nothing to send to me.</a:t>
            </a:r>
          </a:p>
          <a:p>
            <a:endParaRPr lang="en-US" baseline="0" dirty="0"/>
          </a:p>
          <a:p>
            <a:r>
              <a:rPr lang="en-US" baseline="0" dirty="0"/>
              <a:t>We’ll be using GRADES and STUDENTS in the next session when we write code. Try creating the database yourself from the slides here.</a:t>
            </a:r>
          </a:p>
          <a:p>
            <a:endParaRPr lang="en-US" baseline="0" dirty="0"/>
          </a:p>
          <a:p>
            <a:r>
              <a:rPr lang="en-US" baseline="0" dirty="0"/>
              <a:t>Add a column “SUBJECT” to grades and insert grades for “math”, “science”, and “spelling” for all the students. Run a query to fin everyone who failed a “spelling” test. I would have been in that list … I am terrible at spelling.</a:t>
            </a:r>
          </a:p>
          <a:p>
            <a:endParaRPr lang="en-US" baseline="0" dirty="0"/>
          </a:p>
          <a:p>
            <a:r>
              <a:rPr lang="en-US" baseline="0" dirty="0"/>
              <a:t>Email me if you have any questions or comments. See you next time.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36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material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SQLite is an embedded database. You pull the database library into your own code and it runs entirely within your program. The data itself is kept in a disk file along side your application.</a:t>
            </a:r>
          </a:p>
          <a:p>
            <a:endParaRPr lang="en-US" dirty="0"/>
          </a:p>
          <a:p>
            <a:r>
              <a:rPr lang="en-US" dirty="0"/>
              <a:t>#2# SQLite is a popular way for programs to store their configuration information. It is hidden inside many commercial applications like:</a:t>
            </a:r>
          </a:p>
          <a:p>
            <a:endParaRPr lang="en-US" dirty="0"/>
          </a:p>
          <a:p>
            <a:r>
              <a:rPr lang="en-US" dirty="0"/>
              <a:t>#3# Windows 10</a:t>
            </a:r>
          </a:p>
          <a:p>
            <a:r>
              <a:rPr lang="en-US" dirty="0"/>
              <a:t>#4# Skype and #5# Firefox</a:t>
            </a:r>
          </a:p>
          <a:p>
            <a:r>
              <a:rPr lang="en-US" dirty="0"/>
              <a:t>#6# TurboTax and QuickBooks use SQLite under the covers</a:t>
            </a:r>
          </a:p>
          <a:p>
            <a:endParaRPr lang="en-US" dirty="0"/>
          </a:p>
          <a:p>
            <a:r>
              <a:rPr lang="en-US" dirty="0"/>
              <a:t>#7# You can download and install other stand-alone database servers … many for free</a:t>
            </a:r>
          </a:p>
          <a:p>
            <a:r>
              <a:rPr lang="en-US" dirty="0"/>
              <a:t>#8# You’ve heard of the large Oracle database. It isn’t free, of course.</a:t>
            </a:r>
          </a:p>
          <a:p>
            <a:r>
              <a:rPr lang="en-US" dirty="0"/>
              <a:t>#9# Postgres is a popular free standalone database. We use it in our embedded products at work.</a:t>
            </a:r>
          </a:p>
          <a:p>
            <a:r>
              <a:rPr lang="en-US" dirty="0"/>
              <a:t>#10# And MySQL is another popular free standalone</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3928738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ships with a SQLite3 module to use in our code. There is a free command line tool “sqlite3.exe” you can download for your PC. It is already installed on your lab virtual machine.</a:t>
            </a:r>
          </a:p>
          <a:p>
            <a:endParaRPr lang="en-US" dirty="0"/>
          </a:p>
          <a:p>
            <a:r>
              <a:rPr lang="en-US" dirty="0"/>
              <a:t>The tool lets you enter SQL commands on the command line.</a:t>
            </a:r>
          </a:p>
          <a:p>
            <a:endParaRPr lang="en-US" dirty="0"/>
          </a:p>
          <a:p>
            <a:r>
              <a:rPr lang="en-US" dirty="0"/>
              <a:t>Make sure the tool is in your path or in your current working directory. #1# D I R … there it is.</a:t>
            </a:r>
          </a:p>
          <a:p>
            <a:endParaRPr lang="en-US" dirty="0"/>
          </a:p>
          <a:p>
            <a:r>
              <a:rPr lang="en-US" dirty="0"/>
              <a:t>#2# you start the tool with the name of the database file you want to create or open. Here I am creating </a:t>
            </a:r>
            <a:r>
              <a:rPr lang="en-US" dirty="0" err="1"/>
              <a:t>grades.sqlite</a:t>
            </a:r>
            <a:r>
              <a:rPr lang="en-US" dirty="0"/>
              <a:t> for our example … a grade book for Mrs. Horton’s class.</a:t>
            </a:r>
          </a:p>
          <a:p>
            <a:endParaRPr lang="en-US" dirty="0"/>
          </a:p>
          <a:p>
            <a:r>
              <a:rPr lang="en-US" dirty="0"/>
              <a:t>We need a table for the grades. Here is the SQL command to create a table #3#.</a:t>
            </a:r>
          </a:p>
          <a:p>
            <a:r>
              <a:rPr lang="en-US" dirty="0"/>
              <a:t>Notice the semicolon on the end. You can spread your commands over several lines if you want. The tool will keep asking you for input until you end a line with a semicolon.</a:t>
            </a:r>
          </a:p>
          <a:p>
            <a:endParaRPr lang="en-US" dirty="0"/>
          </a:p>
          <a:p>
            <a:r>
              <a:rPr lang="en-US" dirty="0"/>
              <a:t>I didn’t get an error message, so it worked. The command line tool succeeds silently. You only get feedback if something bad happened.</a:t>
            </a:r>
          </a:p>
          <a:p>
            <a:endParaRPr lang="en-US" dirty="0"/>
          </a:p>
          <a:p>
            <a:r>
              <a:rPr lang="en-US" dirty="0"/>
              <a:t>SQL is case INSENSITIVE. The case does not matter. Here I CREATE a TABLE named GRADES and then in parenthesis I list the columns. In this case there are two columns … a “name” and a “grade”. The name is a character string up to 8 characters and the grade is a plain integer.</a:t>
            </a:r>
          </a:p>
          <a:p>
            <a:endParaRPr lang="en-US" dirty="0"/>
          </a:p>
          <a:p>
            <a:r>
              <a:rPr lang="en-US" dirty="0"/>
              <a:t>VARCHAR and INT are SQL types. There are many others.</a:t>
            </a:r>
          </a:p>
          <a:p>
            <a:endParaRPr lang="en-US" dirty="0"/>
          </a:p>
          <a:p>
            <a:r>
              <a:rPr lang="en-US" dirty="0"/>
              <a:t>Now that we have our table let’s insert some grades into it. #4#</a:t>
            </a:r>
          </a:p>
          <a:p>
            <a:endParaRPr lang="en-US" dirty="0"/>
          </a:p>
          <a:p>
            <a:r>
              <a:rPr lang="en-US" dirty="0"/>
              <a:t>INSERT data INTO the table grades and in parenthesis I list the columns I am going to give data to and the order I am going to list the data. Here I’ll give values for both name and grade in that order.</a:t>
            </a:r>
          </a:p>
          <a:p>
            <a:endParaRPr lang="en-US" dirty="0"/>
          </a:p>
          <a:p>
            <a:r>
              <a:rPr lang="en-US" dirty="0"/>
              <a:t>Then the VALUES in parenthesis. In SQL use tick marks for strings.</a:t>
            </a:r>
          </a:p>
          <a:p>
            <a:endParaRPr lang="en-US" dirty="0"/>
          </a:p>
          <a:p>
            <a:r>
              <a:rPr lang="en-US" dirty="0"/>
              <a:t>Let’s add another row for #5# Ann. Notice that I gave the grade first this time. Why? Just to show you that you can. </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Let’s run a query for our new data. #6#</a:t>
            </a:r>
          </a:p>
          <a:p>
            <a:endParaRPr lang="en-US" dirty="0">
              <a:sym typeface="Wingdings" panose="05000000000000000000" pitchFamily="2" charset="2"/>
            </a:endParaRPr>
          </a:p>
          <a:p>
            <a:r>
              <a:rPr lang="en-US" dirty="0">
                <a:sym typeface="Wingdings" panose="05000000000000000000" pitchFamily="2" charset="2"/>
              </a:rPr>
              <a:t>I select rows from table grades. I use the “star” to get back all columns.</a:t>
            </a:r>
          </a:p>
          <a:p>
            <a:endParaRPr lang="en-US" dirty="0">
              <a:sym typeface="Wingdings" panose="05000000000000000000" pitchFamily="2" charset="2"/>
            </a:endParaRPr>
          </a:p>
          <a:p>
            <a:r>
              <a:rPr lang="en-US" dirty="0">
                <a:sym typeface="Wingdings" panose="05000000000000000000" pitchFamily="2" charset="2"/>
              </a:rPr>
              <a:t>And there are my two rows drawn kind of like a table with the pipe character between columns. If you use your imagination you can see a two-row table there. No?</a:t>
            </a:r>
          </a:p>
          <a:p>
            <a:endParaRPr lang="en-US" dirty="0">
              <a:sym typeface="Wingdings" panose="05000000000000000000" pitchFamily="2" charset="2"/>
            </a:endParaRPr>
          </a:p>
          <a:p>
            <a:r>
              <a:rPr lang="en-US" dirty="0">
                <a:sym typeface="Wingdings" panose="05000000000000000000" pitchFamily="2" charset="2"/>
              </a:rPr>
              <a:t>#7# I’m done with this database for now … I’ll QUIT, and that’s with a leading dot. The tool saves my data in the </a:t>
            </a:r>
            <a:r>
              <a:rPr lang="en-US" dirty="0" err="1">
                <a:sym typeface="Wingdings" panose="05000000000000000000" pitchFamily="2" charset="2"/>
              </a:rPr>
              <a:t>grades.sqlite</a:t>
            </a:r>
            <a:r>
              <a:rPr lang="en-US" dirty="0">
                <a:sym typeface="Wingdings" panose="05000000000000000000" pitchFamily="2" charset="2"/>
              </a:rPr>
              <a:t> disk file, and I can come back to it anytime.</a:t>
            </a:r>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3460828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Let’s do a directory listing …</a:t>
            </a:r>
          </a:p>
          <a:p>
            <a:endParaRPr lang="en-US" dirty="0"/>
          </a:p>
          <a:p>
            <a:r>
              <a:rPr lang="en-US" dirty="0"/>
              <a:t>#2# There’s the database file. </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1725429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 can reopen it in the tool …</a:t>
            </a:r>
          </a:p>
          <a:p>
            <a:endParaRPr lang="en-US" dirty="0"/>
          </a:p>
          <a:p>
            <a:r>
              <a:rPr lang="en-US" dirty="0"/>
              <a:t>#2# Run my query again …. There is the data again</a:t>
            </a:r>
          </a:p>
          <a:p>
            <a:endParaRPr lang="en-US" dirty="0"/>
          </a:p>
          <a:p>
            <a:r>
              <a:rPr lang="en-US" dirty="0"/>
              <a:t>Make any changes or queries I want and #3# quit when I am done.</a:t>
            </a:r>
          </a:p>
          <a:p>
            <a:endParaRPr lang="en-US" dirty="0"/>
          </a:p>
          <a:p>
            <a:r>
              <a:rPr lang="en-US" dirty="0"/>
              <a:t>Everything I do to the database goes in the </a:t>
            </a:r>
            <a:r>
              <a:rPr lang="en-US" dirty="0" err="1"/>
              <a:t>grades.sqlite</a:t>
            </a:r>
            <a:r>
              <a:rPr lang="en-US" dirty="0"/>
              <a:t> file, and that’s the file our code will connect too … soon</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2206198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Structured Query Language (SQL … sequel) has been around a long, long time. You’ll have no trouble finding all kinds of books and tutorials on the web. Most IDEs have syntax highlighting for SQL files. Of course Eclipse does, which is what you are seeing here.</a:t>
            </a:r>
          </a:p>
          <a:p>
            <a:endParaRPr lang="en-US" dirty="0"/>
          </a:p>
          <a:p>
            <a:r>
              <a:rPr lang="en-US" dirty="0"/>
              <a:t>You can put comments in SQL. Two dashes comments out the remainder of the line like # in python. You probably wouldn’t enter comments at the command line, but if you are making a script of commands then you might want to put in comments.</a:t>
            </a:r>
          </a:p>
          <a:p>
            <a:endParaRPr lang="en-US" dirty="0"/>
          </a:p>
          <a:p>
            <a:r>
              <a:rPr lang="en-US" dirty="0"/>
              <a:t>SQL is case insensitive. My own personal style is to TRY put SQL keywords in all caps – names of tables and columns in lower case.</a:t>
            </a:r>
          </a:p>
          <a:p>
            <a:endParaRPr lang="en-US" dirty="0"/>
          </a:p>
          <a:p>
            <a:r>
              <a:rPr lang="en-US" dirty="0"/>
              <a:t>Line feeds and spacing doesn’t matter, but you must end a SQL command with a semicolon.</a:t>
            </a:r>
          </a:p>
          <a:p>
            <a:endParaRPr lang="en-US" dirty="0"/>
          </a:p>
          <a:p>
            <a:r>
              <a:rPr lang="en-US" dirty="0"/>
              <a:t>We’ve already seen how to create a table with CREATE TABLE. You give the name of the table then the list of columns – column name then type.</a:t>
            </a:r>
          </a:p>
          <a:p>
            <a:endParaRPr lang="en-US" dirty="0"/>
          </a:p>
          <a:p>
            <a:r>
              <a:rPr lang="en-US" dirty="0"/>
              <a:t>#1# Here is how you delete a table. You DROP the table. (The DELETE verb is reserved for removing rows).</a:t>
            </a:r>
          </a:p>
          <a:p>
            <a:endParaRPr lang="en-US" dirty="0"/>
          </a:p>
          <a:p>
            <a:r>
              <a:rPr lang="en-US" dirty="0"/>
              <a:t>#2# We’ve seen how to insert rows into a table</a:t>
            </a:r>
          </a:p>
          <a:p>
            <a:endParaRPr lang="en-US" dirty="0"/>
          </a:p>
          <a:p>
            <a:r>
              <a:rPr lang="en-US" dirty="0"/>
              <a:t>#3# The list of columns is optional. If you leave it out the database assumes you are giving all columns and in the order they were created – name and grade and we do here.</a:t>
            </a:r>
          </a:p>
          <a:p>
            <a:endParaRPr lang="en-US" dirty="0"/>
          </a:p>
          <a:p>
            <a:r>
              <a:rPr lang="en-US" dirty="0"/>
              <a:t>#4# You know how to select data … with the SELECT command. The sqlite3 command line tool tries to draw a text table. </a:t>
            </a:r>
          </a:p>
          <a:p>
            <a:endParaRPr lang="en-US" dirty="0"/>
          </a:p>
          <a:p>
            <a:r>
              <a:rPr lang="en-US" dirty="0"/>
              <a:t>#5# There are database plugins for eclipse and most IDEs that do a better job as you can see here.</a:t>
            </a:r>
          </a:p>
          <a:p>
            <a:endParaRPr lang="en-US" dirty="0"/>
          </a:p>
          <a:p>
            <a:r>
              <a:rPr lang="en-US" dirty="0"/>
              <a:t>#6# Here is another select statement with a list of columns you want to see. In this query all we want is the names in the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3800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create a script of SQL commands that you want to run frequently. In this case I have create </a:t>
            </a:r>
            <a:r>
              <a:rPr lang="en-US" dirty="0" err="1"/>
              <a:t>initGrades.sql</a:t>
            </a:r>
            <a:r>
              <a:rPr lang="en-US" dirty="0"/>
              <a:t> to reinitialize the grades database to a known initial state. </a:t>
            </a:r>
          </a:p>
          <a:p>
            <a:endParaRPr lang="en-US" dirty="0"/>
          </a:p>
          <a:p>
            <a:r>
              <a:rPr lang="en-US" dirty="0"/>
              <a:t>I used notepad to make the text file – use your favorite editor. I used the dot </a:t>
            </a:r>
            <a:r>
              <a:rPr lang="en-US" dirty="0" err="1"/>
              <a:t>sql</a:t>
            </a:r>
            <a:r>
              <a:rPr lang="en-US" dirty="0"/>
              <a:t> extension for the text file – that’s pretty standard. </a:t>
            </a:r>
          </a:p>
          <a:p>
            <a:endParaRPr lang="en-US" dirty="0"/>
          </a:p>
          <a:p>
            <a:r>
              <a:rPr lang="en-US" dirty="0"/>
              <a:t>The script first DROPs the grades table if it exists. Then it creates the grades table and adds three rows.</a:t>
            </a:r>
          </a:p>
          <a:p>
            <a:endParaRPr lang="en-US" dirty="0"/>
          </a:p>
          <a:p>
            <a:r>
              <a:rPr lang="en-US" dirty="0"/>
              <a:t>#1# Here is my directory again. There is the database file and the tool executable. #2# there is my script file.</a:t>
            </a:r>
          </a:p>
          <a:p>
            <a:endParaRPr lang="en-US" dirty="0"/>
          </a:p>
          <a:p>
            <a:r>
              <a:rPr lang="en-US" dirty="0"/>
              <a:t>I run the SQL commands like this #3#</a:t>
            </a:r>
          </a:p>
          <a:p>
            <a:endParaRPr lang="en-US" dirty="0"/>
          </a:p>
          <a:p>
            <a:r>
              <a:rPr lang="en-US" dirty="0"/>
              <a:t>The less-than means to pipe the contents of the file into the program instead of me typing. That’s standard command-line syntax.</a:t>
            </a:r>
          </a:p>
          <a:p>
            <a:endParaRPr lang="en-US" dirty="0"/>
          </a:p>
          <a:p>
            <a:r>
              <a:rPr lang="en-US" dirty="0"/>
              <a:t>#4# I can also execute a single </a:t>
            </a:r>
            <a:r>
              <a:rPr lang="en-US" dirty="0" err="1"/>
              <a:t>sql</a:t>
            </a:r>
            <a:r>
              <a:rPr lang="en-US" dirty="0"/>
              <a:t> command like this. I put the command I want to execute in quotes on the command line. The tool runs the command and then automatically does a “dot quit”.</a:t>
            </a:r>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116381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 ran my initialization script #1# there are the three rows.</a:t>
            </a:r>
          </a:p>
          <a:p>
            <a:endParaRPr lang="en-US" dirty="0"/>
          </a:p>
          <a:p>
            <a:r>
              <a:rPr lang="en-US" dirty="0"/>
              <a:t>#2# Remember the “where” clause. #3# I only get rows where name equals </a:t>
            </a:r>
            <a:r>
              <a:rPr lang="en-US" dirty="0" err="1"/>
              <a:t>chris</a:t>
            </a:r>
            <a:endParaRPr lang="en-US" dirty="0"/>
          </a:p>
          <a:p>
            <a:endParaRPr lang="en-US" dirty="0"/>
          </a:p>
          <a:p>
            <a:r>
              <a:rPr lang="en-US" dirty="0"/>
              <a:t>Here is how you update data in the table. #4#</a:t>
            </a:r>
          </a:p>
          <a:p>
            <a:endParaRPr lang="en-US" dirty="0"/>
          </a:p>
          <a:p>
            <a:r>
              <a:rPr lang="en-US" dirty="0"/>
              <a:t>UPDATE command followed by the name of the table. Then a number of SET operations. In this case I want to set a grade to 95. But which grade? All grades on rows where name is </a:t>
            </a:r>
            <a:r>
              <a:rPr lang="en-US" dirty="0" err="1"/>
              <a:t>chris</a:t>
            </a:r>
            <a:r>
              <a:rPr lang="en-US" dirty="0"/>
              <a:t>. #5# Here just the one row.</a:t>
            </a:r>
          </a:p>
          <a:p>
            <a:endParaRPr lang="en-US" dirty="0"/>
          </a:p>
          <a:p>
            <a:r>
              <a:rPr lang="en-US" dirty="0"/>
              <a:t>#6# You must be careful. Remember that UPDATE will change multiple rows. If you don’t give a “WHERE” clause then it will update every row. #7# I was trying to bump my own grade but I got everybody.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3470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U7nfe4adDw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hyperlink" Target="http://www.w3schools.com/sql/" TargetMode="External"/><Relationship Id="rId4" Type="http://schemas.openxmlformats.org/officeDocument/2006/relationships/hyperlink" Target="https://www.sqlite.org/about.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SQL Basics</a:t>
            </a:r>
          </a:p>
        </p:txBody>
      </p:sp>
      <p:sp>
        <p:nvSpPr>
          <p:cNvPr id="3" name="Content Placeholder 2"/>
          <p:cNvSpPr>
            <a:spLocks noGrp="1"/>
          </p:cNvSpPr>
          <p:nvPr>
            <p:ph idx="1"/>
          </p:nvPr>
        </p:nvSpPr>
        <p:spPr>
          <a:xfrm>
            <a:off x="304800" y="1200151"/>
            <a:ext cx="4038600" cy="2590799"/>
          </a:xfrm>
        </p:spPr>
        <p:txBody>
          <a:bodyPr>
            <a:normAutofit/>
          </a:bodyPr>
          <a:lstStyle/>
          <a:p>
            <a:pPr>
              <a:buFont typeface="Arial" charset="0"/>
              <a:buChar char="•"/>
            </a:pPr>
            <a:r>
              <a:rPr lang="en-US" sz="1800" dirty="0"/>
              <a:t>Sqlite3 command line tool</a:t>
            </a:r>
          </a:p>
          <a:p>
            <a:pPr>
              <a:buFont typeface="Arial" charset="0"/>
              <a:buChar char="•"/>
            </a:pPr>
            <a:r>
              <a:rPr lang="en-US" sz="1800" dirty="0"/>
              <a:t>SQL Syntax</a:t>
            </a:r>
          </a:p>
          <a:p>
            <a:pPr>
              <a:buFont typeface="Arial" charset="0"/>
              <a:buChar char="•"/>
            </a:pPr>
            <a:r>
              <a:rPr lang="en-US" sz="1800" dirty="0"/>
              <a:t>Creating Tables, Columns, and Rows</a:t>
            </a:r>
          </a:p>
          <a:p>
            <a:pPr>
              <a:buFont typeface="Arial" charset="0"/>
              <a:buChar char="•"/>
            </a:pPr>
            <a:r>
              <a:rPr lang="en-US" sz="1800" dirty="0"/>
              <a:t>Primary and Foreign Keys</a:t>
            </a:r>
          </a:p>
          <a:p>
            <a:pPr>
              <a:buFont typeface="Arial" charset="0"/>
              <a:buChar char="•"/>
            </a:pPr>
            <a:r>
              <a:rPr lang="en-US" sz="1800" dirty="0"/>
              <a:t>Constraints</a:t>
            </a:r>
          </a:p>
        </p:txBody>
      </p:sp>
      <p:pic>
        <p:nvPicPr>
          <p:cNvPr id="5" name="Picture 4">
            <a:extLst>
              <a:ext uri="{FF2B5EF4-FFF2-40B4-BE49-F238E27FC236}">
                <a16:creationId xmlns:a16="http://schemas.microsoft.com/office/drawing/2014/main" id="{D137F518-1BED-428D-9A37-A899978210B3}"/>
              </a:ext>
            </a:extLst>
          </p:cNvPr>
          <p:cNvPicPr>
            <a:picLocks noChangeAspect="1"/>
          </p:cNvPicPr>
          <p:nvPr/>
        </p:nvPicPr>
        <p:blipFill>
          <a:blip r:embed="rId3"/>
          <a:stretch>
            <a:fillRect/>
          </a:stretch>
        </p:blipFill>
        <p:spPr>
          <a:xfrm>
            <a:off x="4495800" y="221958"/>
            <a:ext cx="4291329" cy="3809434"/>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5174" y="1657350"/>
            <a:ext cx="4610352" cy="3191668"/>
          </a:xfrm>
          <a:prstGeom prst="rect">
            <a:avLst/>
          </a:prstGeom>
        </p:spPr>
      </p:pic>
      <p:sp>
        <p:nvSpPr>
          <p:cNvPr id="5" name="Title 4"/>
          <p:cNvSpPr>
            <a:spLocks noGrp="1"/>
          </p:cNvSpPr>
          <p:nvPr>
            <p:ph type="title"/>
          </p:nvPr>
        </p:nvSpPr>
        <p:spPr>
          <a:xfrm>
            <a:off x="76201" y="57150"/>
            <a:ext cx="8991600" cy="609600"/>
          </a:xfrm>
        </p:spPr>
        <p:txBody>
          <a:bodyPr/>
          <a:lstStyle/>
          <a:p>
            <a:r>
              <a:rPr lang="en-US" dirty="0"/>
              <a:t>STUDENTS Table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228600" y="819150"/>
            <a:ext cx="4648200" cy="2215991"/>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CREATE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STUDENTS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(20),</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phone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(8)</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'1234'</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'Ann'</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'9999'</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INSERT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INTO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STUDENTS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FF"/>
                </a:solidFill>
                <a:latin typeface="Courier New" panose="02070309020205020404" pitchFamily="49" charset="0"/>
                <a:ea typeface="Calibri" panose="020F0502020204030204" pitchFamily="34" charset="0"/>
                <a:cs typeface="Times New Roman" panose="02020603050405020304" pitchFamily="18" charset="0"/>
              </a:rPr>
              <a:t>Pat'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FF"/>
                </a:solidFill>
                <a:latin typeface="Courier New" panose="02070309020205020404" pitchFamily="49" charset="0"/>
                <a:ea typeface="Calibri" panose="020F0502020204030204" pitchFamily="34" charset="0"/>
                <a:cs typeface="Times New Roman" panose="02020603050405020304" pitchFamily="18" charset="0"/>
              </a:rPr>
              <a:t>0110'</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spcAft>
                <a:spcPts val="1000"/>
              </a:spcAf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12FA7C3B-84C6-48C8-A833-C1B40179E516}"/>
              </a:ext>
            </a:extLst>
          </p:cNvPr>
          <p:cNvPicPr>
            <a:picLocks noChangeAspect="1"/>
          </p:cNvPicPr>
          <p:nvPr/>
        </p:nvPicPr>
        <p:blipFill>
          <a:blip r:embed="rId4"/>
          <a:stretch>
            <a:fillRect/>
          </a:stretch>
        </p:blipFill>
        <p:spPr>
          <a:xfrm>
            <a:off x="1524000" y="3580173"/>
            <a:ext cx="1524000" cy="839305"/>
          </a:xfrm>
          <a:prstGeom prst="rect">
            <a:avLst/>
          </a:prstGeom>
          <a:ln>
            <a:solidFill>
              <a:schemeClr val="tx2"/>
            </a:solidFill>
          </a:ln>
        </p:spPr>
      </p:pic>
    </p:spTree>
    <p:extLst>
      <p:ext uri="{BB962C8B-B14F-4D97-AF65-F5344CB8AC3E}">
        <p14:creationId xmlns:p14="http://schemas.microsoft.com/office/powerpoint/2010/main" val="98391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fade">
                                      <p:cBhvr>
                                        <p:cTn id="25" dur="500"/>
                                        <p:tgtEl>
                                          <p:spTgt spid="7">
                                            <p:txEl>
                                              <p:pRg st="6" end="6"/>
                                            </p:txEl>
                                          </p:spTgt>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Effect transition="in" filter="fade">
                                      <p:cBhvr>
                                        <p:cTn id="29" dur="500"/>
                                        <p:tgtEl>
                                          <p:spTgt spid="7">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9" end="9"/>
                                            </p:txEl>
                                          </p:spTgt>
                                        </p:tgtEl>
                                        <p:attrNameLst>
                                          <p:attrName>style.visibility</p:attrName>
                                        </p:attrNameLst>
                                      </p:cBhvr>
                                      <p:to>
                                        <p:strVal val="visible"/>
                                      </p:to>
                                    </p:set>
                                    <p:animEffect transition="in" filter="fade">
                                      <p:cBhvr>
                                        <p:cTn id="34" dur="500"/>
                                        <p:tgtEl>
                                          <p:spTgt spid="7">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1" y="57150"/>
            <a:ext cx="8991600" cy="609600"/>
          </a:xfrm>
        </p:spPr>
        <p:txBody>
          <a:bodyPr/>
          <a:lstStyle/>
          <a:p>
            <a:r>
              <a:rPr lang="en-US" dirty="0"/>
              <a:t>Joins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228600" y="819150"/>
            <a:ext cx="4648200" cy="2853089"/>
          </a:xfrm>
          <a:prstGeom prst="rect">
            <a:avLst/>
          </a:prstGeom>
          <a:noFill/>
        </p:spPr>
        <p:txBody>
          <a:bodyPr wrap="square" rtlCol="0">
            <a:spAutoFit/>
          </a:bodyPr>
          <a:lstStyle/>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GRADES.grade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GRADES.grade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ORDER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BY</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GRADES.grade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DESC</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12" name="Straight Arrow Connector 11"/>
          <p:cNvCxnSpPr>
            <a:cxnSpLocks/>
          </p:cNvCxnSpPr>
          <p:nvPr/>
        </p:nvCxnSpPr>
        <p:spPr>
          <a:xfrm>
            <a:off x="3810000" y="1047750"/>
            <a:ext cx="2600619"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cxnSpLocks/>
          </p:cNvCxnSpPr>
          <p:nvPr/>
        </p:nvCxnSpPr>
        <p:spPr>
          <a:xfrm>
            <a:off x="3810000" y="1428750"/>
            <a:ext cx="2238525" cy="11430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a:cxnSpLocks/>
          </p:cNvCxnSpPr>
          <p:nvPr/>
        </p:nvCxnSpPr>
        <p:spPr>
          <a:xfrm>
            <a:off x="3886200" y="2190750"/>
            <a:ext cx="2057400" cy="16764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Straight Arrow Connector 17"/>
          <p:cNvCxnSpPr>
            <a:cxnSpLocks/>
          </p:cNvCxnSpPr>
          <p:nvPr/>
        </p:nvCxnSpPr>
        <p:spPr>
          <a:xfrm>
            <a:off x="3657600" y="3105150"/>
            <a:ext cx="0" cy="7620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7" name="Picture 16">
            <a:extLst>
              <a:ext uri="{FF2B5EF4-FFF2-40B4-BE49-F238E27FC236}">
                <a16:creationId xmlns:a16="http://schemas.microsoft.com/office/drawing/2014/main" id="{72CA5EC9-9C3D-4BF1-B65E-B2E572C11AF5}"/>
              </a:ext>
            </a:extLst>
          </p:cNvPr>
          <p:cNvPicPr>
            <a:picLocks noChangeAspect="1"/>
          </p:cNvPicPr>
          <p:nvPr/>
        </p:nvPicPr>
        <p:blipFill>
          <a:blip r:embed="rId3"/>
          <a:stretch>
            <a:fillRect/>
          </a:stretch>
        </p:blipFill>
        <p:spPr>
          <a:xfrm>
            <a:off x="6420105" y="273834"/>
            <a:ext cx="2038095" cy="1847619"/>
          </a:xfrm>
          <a:prstGeom prst="rect">
            <a:avLst/>
          </a:prstGeom>
          <a:ln>
            <a:solidFill>
              <a:schemeClr val="tx2"/>
            </a:solidFill>
          </a:ln>
        </p:spPr>
      </p:pic>
      <p:pic>
        <p:nvPicPr>
          <p:cNvPr id="19" name="Picture 18">
            <a:extLst>
              <a:ext uri="{FF2B5EF4-FFF2-40B4-BE49-F238E27FC236}">
                <a16:creationId xmlns:a16="http://schemas.microsoft.com/office/drawing/2014/main" id="{F059BB84-72F2-4B59-B18C-586BCB2A0477}"/>
              </a:ext>
            </a:extLst>
          </p:cNvPr>
          <p:cNvPicPr>
            <a:picLocks noChangeAspect="1"/>
          </p:cNvPicPr>
          <p:nvPr/>
        </p:nvPicPr>
        <p:blipFill>
          <a:blip r:embed="rId4"/>
          <a:stretch>
            <a:fillRect/>
          </a:stretch>
        </p:blipFill>
        <p:spPr>
          <a:xfrm>
            <a:off x="6048506" y="2476593"/>
            <a:ext cx="2076190" cy="742857"/>
          </a:xfrm>
          <a:prstGeom prst="rect">
            <a:avLst/>
          </a:prstGeom>
          <a:ln>
            <a:solidFill>
              <a:schemeClr val="tx2"/>
            </a:solidFill>
          </a:ln>
        </p:spPr>
      </p:pic>
      <p:pic>
        <p:nvPicPr>
          <p:cNvPr id="20" name="Picture 19">
            <a:extLst>
              <a:ext uri="{FF2B5EF4-FFF2-40B4-BE49-F238E27FC236}">
                <a16:creationId xmlns:a16="http://schemas.microsoft.com/office/drawing/2014/main" id="{8474090A-8737-4DCF-85B8-95FDD89AF789}"/>
              </a:ext>
            </a:extLst>
          </p:cNvPr>
          <p:cNvPicPr>
            <a:picLocks noChangeAspect="1"/>
          </p:cNvPicPr>
          <p:nvPr/>
        </p:nvPicPr>
        <p:blipFill>
          <a:blip r:embed="rId5"/>
          <a:stretch>
            <a:fillRect/>
          </a:stretch>
        </p:blipFill>
        <p:spPr>
          <a:xfrm>
            <a:off x="5976573" y="3867150"/>
            <a:ext cx="1561905" cy="752381"/>
          </a:xfrm>
          <a:prstGeom prst="rect">
            <a:avLst/>
          </a:prstGeom>
          <a:ln>
            <a:solidFill>
              <a:schemeClr val="tx2"/>
            </a:solidFill>
          </a:ln>
        </p:spPr>
      </p:pic>
      <p:pic>
        <p:nvPicPr>
          <p:cNvPr id="21" name="Picture 20">
            <a:extLst>
              <a:ext uri="{FF2B5EF4-FFF2-40B4-BE49-F238E27FC236}">
                <a16:creationId xmlns:a16="http://schemas.microsoft.com/office/drawing/2014/main" id="{95A3B0FE-A0F3-4781-AA98-E7C34FB0D831}"/>
              </a:ext>
            </a:extLst>
          </p:cNvPr>
          <p:cNvPicPr>
            <a:picLocks noChangeAspect="1"/>
          </p:cNvPicPr>
          <p:nvPr/>
        </p:nvPicPr>
        <p:blipFill>
          <a:blip r:embed="rId6"/>
          <a:stretch>
            <a:fillRect/>
          </a:stretch>
        </p:blipFill>
        <p:spPr>
          <a:xfrm>
            <a:off x="2938552" y="3900839"/>
            <a:ext cx="1438095" cy="742857"/>
          </a:xfrm>
          <a:prstGeom prst="rect">
            <a:avLst/>
          </a:prstGeom>
          <a:ln>
            <a:solidFill>
              <a:schemeClr val="tx2"/>
            </a:solidFill>
          </a:ln>
        </p:spPr>
      </p:pic>
    </p:spTree>
    <p:extLst>
      <p:ext uri="{BB962C8B-B14F-4D97-AF65-F5344CB8AC3E}">
        <p14:creationId xmlns:p14="http://schemas.microsoft.com/office/powerpoint/2010/main" val="165989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fade">
                                      <p:cBhvr>
                                        <p:cTn id="36" dur="500"/>
                                        <p:tgtEl>
                                          <p:spTgt spid="7">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6" end="6"/>
                                            </p:txEl>
                                          </p:spTgt>
                                        </p:tgtEl>
                                        <p:attrNameLst>
                                          <p:attrName>style.visibility</p:attrName>
                                        </p:attrNameLst>
                                      </p:cBhvr>
                                      <p:to>
                                        <p:strVal val="visible"/>
                                      </p:to>
                                    </p:set>
                                    <p:animEffect transition="in" filter="fade">
                                      <p:cBhvr>
                                        <p:cTn id="39" dur="500"/>
                                        <p:tgtEl>
                                          <p:spTgt spid="7">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xEl>
                                              <p:pRg st="9" end="9"/>
                                            </p:txEl>
                                          </p:spTgt>
                                        </p:tgtEl>
                                        <p:attrNameLst>
                                          <p:attrName>style.visibility</p:attrName>
                                        </p:attrNameLst>
                                      </p:cBhvr>
                                      <p:to>
                                        <p:strVal val="visible"/>
                                      </p:to>
                                    </p:set>
                                    <p:animEffect transition="in" filter="fade">
                                      <p:cBhvr>
                                        <p:cTn id="55" dur="500"/>
                                        <p:tgtEl>
                                          <p:spTgt spid="7">
                                            <p:txEl>
                                              <p:pRg st="9" end="9"/>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7">
                                            <p:txEl>
                                              <p:pRg st="10" end="10"/>
                                            </p:txEl>
                                          </p:spTgt>
                                        </p:tgtEl>
                                        <p:attrNameLst>
                                          <p:attrName>style.visibility</p:attrName>
                                        </p:attrNameLst>
                                      </p:cBhvr>
                                      <p:to>
                                        <p:strVal val="visible"/>
                                      </p:to>
                                    </p:set>
                                    <p:animEffect transition="in" filter="fade">
                                      <p:cBhvr>
                                        <p:cTn id="58" dur="500"/>
                                        <p:tgtEl>
                                          <p:spTgt spid="7">
                                            <p:txEl>
                                              <p:pRg st="10" end="1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7">
                                            <p:txEl>
                                              <p:pRg st="11" end="11"/>
                                            </p:txEl>
                                          </p:spTgt>
                                        </p:tgtEl>
                                        <p:attrNameLst>
                                          <p:attrName>style.visibility</p:attrName>
                                        </p:attrNameLst>
                                      </p:cBhvr>
                                      <p:to>
                                        <p:strVal val="visible"/>
                                      </p:to>
                                    </p:set>
                                    <p:animEffect transition="in" filter="fade">
                                      <p:cBhvr>
                                        <p:cTn id="61" dur="500"/>
                                        <p:tgtEl>
                                          <p:spTgt spid="7">
                                            <p:txEl>
                                              <p:pRg st="11" end="11"/>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7">
                                            <p:txEl>
                                              <p:pRg st="12" end="12"/>
                                            </p:txEl>
                                          </p:spTgt>
                                        </p:tgtEl>
                                        <p:attrNameLst>
                                          <p:attrName>style.visibility</p:attrName>
                                        </p:attrNameLst>
                                      </p:cBhvr>
                                      <p:to>
                                        <p:strVal val="visible"/>
                                      </p:to>
                                    </p:set>
                                    <p:animEffect transition="in" filter="fade">
                                      <p:cBhvr>
                                        <p:cTn id="64" dur="500"/>
                                        <p:tgtEl>
                                          <p:spTgt spid="7">
                                            <p:txEl>
                                              <p:pRg st="12" end="1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par>
                          <p:cTn id="70" fill="hold">
                            <p:stCondLst>
                              <p:cond delay="500"/>
                            </p:stCondLst>
                            <p:childTnLst>
                              <p:par>
                                <p:cTn id="71" presetID="1" presetClass="entr" presetSubtype="0" fill="hold" nodeType="after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200" y="3131294"/>
            <a:ext cx="3187290" cy="1756425"/>
          </a:xfrm>
          <a:prstGeom prst="rect">
            <a:avLst/>
          </a:prstGeom>
        </p:spPr>
      </p:pic>
      <p:sp>
        <p:nvSpPr>
          <p:cNvPr id="5" name="Title 4"/>
          <p:cNvSpPr>
            <a:spLocks noGrp="1"/>
          </p:cNvSpPr>
          <p:nvPr>
            <p:ph type="title"/>
          </p:nvPr>
        </p:nvSpPr>
        <p:spPr>
          <a:xfrm>
            <a:off x="76201" y="57150"/>
            <a:ext cx="8991600" cy="609600"/>
          </a:xfrm>
        </p:spPr>
        <p:txBody>
          <a:bodyPr/>
          <a:lstStyle/>
          <a:p>
            <a:r>
              <a:rPr lang="en-US" dirty="0"/>
              <a:t>Generated Primary Keys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381000" y="1123950"/>
            <a:ext cx="5943600" cy="2428357"/>
          </a:xfrm>
          <a:prstGeom prst="rect">
            <a:avLst/>
          </a:prstGeom>
          <a:noFill/>
        </p:spPr>
        <p:txBody>
          <a:bodyPr wrap="square" rtlCol="0">
            <a:spAutoFit/>
          </a:bodyPr>
          <a:lstStyle/>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DROP</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CREATE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id </a:t>
            </a:r>
            <a:r>
              <a:rPr kumimoji="0" lang="en-US" sz="1200" b="1" i="0" u="none" strike="noStrike" kern="1200" cap="none" spc="0" normalizeH="0" baseline="0" noProof="0" dirty="0">
                <a:ln>
                  <a:noFill/>
                </a:ln>
                <a:solidFill>
                  <a:srgbClr val="4000C8"/>
                </a:solidFill>
                <a:effectLst/>
                <a:uLnTx/>
                <a:uFillTx/>
                <a:latin typeface="Courier New" panose="02070309020205020404" pitchFamily="49" charset="0"/>
                <a:ea typeface="Calibri" panose="020F0502020204030204" pitchFamily="34" charset="0"/>
                <a:cs typeface="Times New Roman" panose="02020603050405020304" pitchFamily="18" charset="0"/>
              </a:rPr>
              <a:t>INTEGER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PRIMARY</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KEY</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AUTOINCREMENT,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(20)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NOT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4000C8"/>
                </a:solidFill>
                <a:effectLst/>
                <a:uLnTx/>
                <a:uFillTx/>
                <a:latin typeface="Courier New" panose="02070309020205020404" pitchFamily="49" charset="0"/>
                <a:ea typeface="Calibri" panose="020F0502020204030204" pitchFamily="34" charset="0"/>
                <a:cs typeface="Times New Roman" panose="02020603050405020304" pitchFamily="18" charset="0"/>
              </a:rPr>
              <a:t>NULL</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phone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(8)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'1234'</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'Ann'</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'9999'</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spcAft>
                <a:spcPts val="1000"/>
              </a:spcAf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'Pat'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'0110'</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BDC64C4-456D-4D3C-BEA4-0EA7C538CC07}"/>
              </a:ext>
            </a:extLst>
          </p:cNvPr>
          <p:cNvPicPr>
            <a:picLocks noChangeAspect="1"/>
          </p:cNvPicPr>
          <p:nvPr/>
        </p:nvPicPr>
        <p:blipFill>
          <a:blip r:embed="rId4"/>
          <a:stretch>
            <a:fillRect/>
          </a:stretch>
        </p:blipFill>
        <p:spPr>
          <a:xfrm>
            <a:off x="5257800" y="1200150"/>
            <a:ext cx="1916877" cy="990600"/>
          </a:xfrm>
          <a:prstGeom prst="rect">
            <a:avLst/>
          </a:prstGeom>
          <a:ln>
            <a:solidFill>
              <a:schemeClr val="tx2"/>
            </a:solidFill>
          </a:ln>
        </p:spPr>
      </p:pic>
      <p:sp>
        <p:nvSpPr>
          <p:cNvPr id="2" name="Rectangle 1">
            <a:extLst>
              <a:ext uri="{FF2B5EF4-FFF2-40B4-BE49-F238E27FC236}">
                <a16:creationId xmlns:a16="http://schemas.microsoft.com/office/drawing/2014/main" id="{910CC69A-7A18-4ED2-9C5F-A37E023DC86D}"/>
              </a:ext>
            </a:extLst>
          </p:cNvPr>
          <p:cNvSpPr/>
          <p:nvPr/>
        </p:nvSpPr>
        <p:spPr>
          <a:xfrm>
            <a:off x="5105400" y="1123950"/>
            <a:ext cx="6096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8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6" end="6"/>
                                            </p:txEl>
                                          </p:spTgt>
                                        </p:tgtEl>
                                        <p:attrNameLst>
                                          <p:attrName>style.visibility</p:attrName>
                                        </p:attrNameLst>
                                      </p:cBhvr>
                                      <p:to>
                                        <p:strVal val="visible"/>
                                      </p:to>
                                    </p:set>
                                    <p:animEffect transition="in" filter="fade">
                                      <p:cBhvr>
                                        <p:cTn id="20" dur="500"/>
                                        <p:tgtEl>
                                          <p:spTgt spid="7">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fade">
                                      <p:cBhvr>
                                        <p:cTn id="30" dur="500"/>
                                        <p:tgtEl>
                                          <p:spTgt spid="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animEffect transition="in" filter="fade">
                                      <p:cBhvr>
                                        <p:cTn id="35" dur="500"/>
                                        <p:tgtEl>
                                          <p:spTgt spid="7">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8" end="8"/>
                                            </p:txEl>
                                          </p:spTgt>
                                        </p:tgtEl>
                                        <p:attrNameLst>
                                          <p:attrName>style.visibility</p:attrName>
                                        </p:attrNameLst>
                                      </p:cBhvr>
                                      <p:to>
                                        <p:strVal val="visible"/>
                                      </p:to>
                                    </p:set>
                                    <p:animEffect transition="in" filter="fade">
                                      <p:cBhvr>
                                        <p:cTn id="40" dur="500"/>
                                        <p:tgtEl>
                                          <p:spTgt spid="7">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Effect transition="in" filter="fade">
                                      <p:cBhvr>
                                        <p:cTn id="43" dur="500"/>
                                        <p:tgtEl>
                                          <p:spTgt spid="7">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xEl>
                                              <p:pRg st="10" end="10"/>
                                            </p:txEl>
                                          </p:spTgt>
                                        </p:tgtEl>
                                        <p:attrNameLst>
                                          <p:attrName>style.visibility</p:attrName>
                                        </p:attrNameLst>
                                      </p:cBhvr>
                                      <p:to>
                                        <p:strVal val="visible"/>
                                      </p:to>
                                    </p:set>
                                    <p:animEffect transition="in" filter="fade">
                                      <p:cBhvr>
                                        <p:cTn id="46"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CDE1934-1B3F-47C5-8A9B-8402053BEDD7}"/>
              </a:ext>
            </a:extLst>
          </p:cNvPr>
          <p:cNvPicPr>
            <a:picLocks noChangeAspect="1"/>
          </p:cNvPicPr>
          <p:nvPr/>
        </p:nvPicPr>
        <p:blipFill>
          <a:blip r:embed="rId3"/>
          <a:stretch>
            <a:fillRect/>
          </a:stretch>
        </p:blipFill>
        <p:spPr>
          <a:xfrm>
            <a:off x="5186886" y="3375882"/>
            <a:ext cx="2477706" cy="1108768"/>
          </a:xfrm>
          <a:prstGeom prst="rect">
            <a:avLst/>
          </a:prstGeom>
          <a:ln>
            <a:solidFill>
              <a:schemeClr val="tx2"/>
            </a:solidFill>
          </a:ln>
        </p:spPr>
      </p:pic>
      <p:sp>
        <p:nvSpPr>
          <p:cNvPr id="5" name="Title 4"/>
          <p:cNvSpPr>
            <a:spLocks noGrp="1"/>
          </p:cNvSpPr>
          <p:nvPr>
            <p:ph type="title"/>
          </p:nvPr>
        </p:nvSpPr>
        <p:spPr>
          <a:xfrm>
            <a:off x="76201" y="57150"/>
            <a:ext cx="6248399" cy="609600"/>
          </a:xfrm>
        </p:spPr>
        <p:txBody>
          <a:bodyPr/>
          <a:lstStyle/>
          <a:p>
            <a:r>
              <a:rPr lang="en-US" dirty="0"/>
              <a:t>Foreign Keys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235078" y="666750"/>
            <a:ext cx="5410200" cy="4212179"/>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DROP</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a:t>
            </a:r>
          </a:p>
          <a:p>
            <a:pPr marL="0" marR="0" lvl="0" indent="0" algn="l" defTabSz="914400" rtl="0" eaLnBrk="1" fontAlgn="auto" latinLnBrk="0" hangingPunct="1">
              <a:lnSpc>
                <a:spcPct val="115000"/>
              </a:lnSpc>
              <a:spcBef>
                <a:spcPts val="0"/>
              </a:spcBef>
              <a:spcAft>
                <a:spcPts val="0"/>
              </a:spcAft>
              <a:buClrTx/>
              <a:buSzTx/>
              <a:buFontTx/>
              <a:buNone/>
              <a:tabLst/>
              <a:defRPr/>
            </a:pPr>
            <a:endPar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pPr>
              <a:lnSpc>
                <a:spcPct val="115000"/>
              </a:lnSpc>
              <a:defRPr/>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PRAGMA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foreign_keys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CREATE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TABLE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id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INTEGER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PRIMARY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AUTOINCREMENT,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NULL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FOREIGN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REFERENCES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STUDENTS(id)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student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(1,90);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student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(2,85);</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student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4000C8"/>
                </a:solidFill>
                <a:effectLst/>
                <a:uLnTx/>
                <a:uFillTx/>
                <a:latin typeface="Courier New" panose="02070309020205020404" pitchFamily="49" charset="0"/>
                <a:ea typeface="Calibri" panose="020F0502020204030204" pitchFamily="34" charset="0"/>
                <a:cs typeface="Times New Roman" panose="02020603050405020304" pitchFamily="18" charset="0"/>
              </a:rPr>
              <a:t>null</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,75);</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student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(123,75);</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3" name="TextBox 2"/>
          <p:cNvSpPr txBox="1"/>
          <p:nvPr/>
        </p:nvSpPr>
        <p:spPr>
          <a:xfrm>
            <a:off x="5924212" y="727448"/>
            <a:ext cx="2819400" cy="443669"/>
          </a:xfrm>
          <a:prstGeom prst="rect">
            <a:avLst/>
          </a:prstGeom>
          <a:solidFill>
            <a:srgbClr val="FAFAFA"/>
          </a:solidFill>
          <a:ln>
            <a:solidFill>
              <a:schemeClr val="tx1"/>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STUDENTS</a:t>
            </a:r>
          </a:p>
        </p:txBody>
      </p:sp>
      <p:sp>
        <p:nvSpPr>
          <p:cNvPr id="12" name="TextBox 11"/>
          <p:cNvSpPr txBox="1"/>
          <p:nvPr/>
        </p:nvSpPr>
        <p:spPr>
          <a:xfrm>
            <a:off x="5175281" y="2998361"/>
            <a:ext cx="2489311" cy="369332"/>
          </a:xfrm>
          <a:prstGeom prst="rect">
            <a:avLst/>
          </a:prstGeom>
          <a:solidFill>
            <a:srgbClr val="FAFAFA"/>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GRADES</a:t>
            </a:r>
          </a:p>
        </p:txBody>
      </p:sp>
      <p:sp>
        <p:nvSpPr>
          <p:cNvPr id="15" name="Rectangle 14"/>
          <p:cNvSpPr/>
          <p:nvPr/>
        </p:nvSpPr>
        <p:spPr>
          <a:xfrm>
            <a:off x="5907587" y="1187742"/>
            <a:ext cx="518152" cy="1189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46018B5F-917B-43D3-A53D-63CEE4541C89}"/>
              </a:ext>
            </a:extLst>
          </p:cNvPr>
          <p:cNvPicPr>
            <a:picLocks noChangeAspect="1"/>
          </p:cNvPicPr>
          <p:nvPr/>
        </p:nvPicPr>
        <p:blipFill>
          <a:blip r:embed="rId4"/>
          <a:stretch>
            <a:fillRect/>
          </a:stretch>
        </p:blipFill>
        <p:spPr>
          <a:xfrm>
            <a:off x="5924212" y="1173782"/>
            <a:ext cx="2819400" cy="1409699"/>
          </a:xfrm>
          <a:prstGeom prst="rect">
            <a:avLst/>
          </a:prstGeom>
          <a:ln>
            <a:solidFill>
              <a:schemeClr val="tx2"/>
            </a:solidFill>
          </a:ln>
        </p:spPr>
      </p:pic>
      <p:cxnSp>
        <p:nvCxnSpPr>
          <p:cNvPr id="10" name="Straight Arrow Connector 9"/>
          <p:cNvCxnSpPr>
            <a:cxnSpLocks/>
          </p:cNvCxnSpPr>
          <p:nvPr/>
        </p:nvCxnSpPr>
        <p:spPr>
          <a:xfrm flipH="1" flipV="1">
            <a:off x="6148400" y="1726258"/>
            <a:ext cx="7184" cy="218566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p:cNvCxnSpPr/>
          <p:nvPr/>
        </p:nvCxnSpPr>
        <p:spPr>
          <a:xfrm flipH="1" flipV="1">
            <a:off x="6391120" y="2114719"/>
            <a:ext cx="9706" cy="213661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7" name="Picture 16">
            <a:extLst>
              <a:ext uri="{FF2B5EF4-FFF2-40B4-BE49-F238E27FC236}">
                <a16:creationId xmlns:a16="http://schemas.microsoft.com/office/drawing/2014/main" id="{0A1C45AF-C6D4-437C-8488-9CA22B4AAE28}"/>
              </a:ext>
            </a:extLst>
          </p:cNvPr>
          <p:cNvPicPr>
            <a:picLocks noChangeAspect="1"/>
          </p:cNvPicPr>
          <p:nvPr/>
        </p:nvPicPr>
        <p:blipFill>
          <a:blip r:embed="rId5"/>
          <a:stretch>
            <a:fillRect/>
          </a:stretch>
        </p:blipFill>
        <p:spPr>
          <a:xfrm>
            <a:off x="454154" y="4541155"/>
            <a:ext cx="3995401" cy="164195"/>
          </a:xfrm>
          <a:prstGeom prst="rect">
            <a:avLst/>
          </a:prstGeom>
        </p:spPr>
      </p:pic>
      <p:sp>
        <p:nvSpPr>
          <p:cNvPr id="8" name="TextBox 7">
            <a:extLst>
              <a:ext uri="{FF2B5EF4-FFF2-40B4-BE49-F238E27FC236}">
                <a16:creationId xmlns:a16="http://schemas.microsoft.com/office/drawing/2014/main" id="{615CBC1D-A399-4C40-8AF5-2589C0D1260E}"/>
              </a:ext>
            </a:extLst>
          </p:cNvPr>
          <p:cNvSpPr txBox="1"/>
          <p:nvPr/>
        </p:nvSpPr>
        <p:spPr>
          <a:xfrm>
            <a:off x="2743200" y="1050304"/>
            <a:ext cx="1944364" cy="369332"/>
          </a:xfrm>
          <a:prstGeom prst="rect">
            <a:avLst/>
          </a:prstGeom>
          <a:noFill/>
        </p:spPr>
        <p:txBody>
          <a:bodyPr wrap="square" rtlCol="0">
            <a:spAutoFit/>
          </a:bodyPr>
          <a:lstStyle/>
          <a:p>
            <a:r>
              <a:rPr lang="en-US" b="1" dirty="0" err="1">
                <a:solidFill>
                  <a:srgbClr val="FF0000"/>
                </a:solidFill>
              </a:rPr>
              <a:t>SLQLite</a:t>
            </a:r>
            <a:r>
              <a:rPr lang="en-US" b="1" dirty="0">
                <a:solidFill>
                  <a:srgbClr val="FF0000"/>
                </a:solidFill>
              </a:rPr>
              <a:t> Specific</a:t>
            </a:r>
          </a:p>
        </p:txBody>
      </p:sp>
      <p:pic>
        <p:nvPicPr>
          <p:cNvPr id="2" name="Picture 1">
            <a:extLst>
              <a:ext uri="{FF2B5EF4-FFF2-40B4-BE49-F238E27FC236}">
                <a16:creationId xmlns:a16="http://schemas.microsoft.com/office/drawing/2014/main" id="{4138BE5B-0F91-4F36-A356-EAF442941B37}"/>
              </a:ext>
            </a:extLst>
          </p:cNvPr>
          <p:cNvPicPr>
            <a:picLocks noChangeAspect="1"/>
          </p:cNvPicPr>
          <p:nvPr/>
        </p:nvPicPr>
        <p:blipFill>
          <a:blip r:embed="rId6"/>
          <a:stretch>
            <a:fillRect/>
          </a:stretch>
        </p:blipFill>
        <p:spPr>
          <a:xfrm>
            <a:off x="454154" y="3930266"/>
            <a:ext cx="4229610" cy="190810"/>
          </a:xfrm>
          <a:prstGeom prst="rect">
            <a:avLst/>
          </a:prstGeom>
        </p:spPr>
      </p:pic>
    </p:spTree>
    <p:extLst>
      <p:ext uri="{BB962C8B-B14F-4D97-AF65-F5344CB8AC3E}">
        <p14:creationId xmlns:p14="http://schemas.microsoft.com/office/powerpoint/2010/main" val="45050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animEffect transition="in" filter="fade">
                                      <p:cBhvr>
                                        <p:cTn id="31" dur="500"/>
                                        <p:tgtEl>
                                          <p:spTgt spid="7">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9" end="9"/>
                                            </p:txEl>
                                          </p:spTgt>
                                        </p:tgtEl>
                                        <p:attrNameLst>
                                          <p:attrName>style.visibility</p:attrName>
                                        </p:attrNameLst>
                                      </p:cBhvr>
                                      <p:to>
                                        <p:strVal val="visible"/>
                                      </p:to>
                                    </p:set>
                                    <p:animEffect transition="in" filter="fade">
                                      <p:cBhvr>
                                        <p:cTn id="34" dur="500"/>
                                        <p:tgtEl>
                                          <p:spTgt spid="7">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animEffect transition="in" filter="fade">
                                      <p:cBhvr>
                                        <p:cTn id="39" dur="500"/>
                                        <p:tgtEl>
                                          <p:spTgt spid="7">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xEl>
                                              <p:pRg st="11" end="11"/>
                                            </p:txEl>
                                          </p:spTgt>
                                        </p:tgtEl>
                                        <p:attrNameLst>
                                          <p:attrName>style.visibility</p:attrName>
                                        </p:attrNameLst>
                                      </p:cBhvr>
                                      <p:to>
                                        <p:strVal val="visible"/>
                                      </p:to>
                                    </p:set>
                                    <p:animEffect transition="in" filter="fade">
                                      <p:cBhvr>
                                        <p:cTn id="44" dur="500"/>
                                        <p:tgtEl>
                                          <p:spTgt spid="7">
                                            <p:txEl>
                                              <p:pRg st="11" end="11"/>
                                            </p:txEl>
                                          </p:spTgt>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7">
                                            <p:txEl>
                                              <p:pRg st="12" end="12"/>
                                            </p:txEl>
                                          </p:spTgt>
                                        </p:tgtEl>
                                        <p:attrNameLst>
                                          <p:attrName>style.visibility</p:attrName>
                                        </p:attrNameLst>
                                      </p:cBhvr>
                                      <p:to>
                                        <p:strVal val="visible"/>
                                      </p:to>
                                    </p:set>
                                    <p:animEffect transition="in" filter="fade">
                                      <p:cBhvr>
                                        <p:cTn id="48" dur="500"/>
                                        <p:tgtEl>
                                          <p:spTgt spid="7">
                                            <p:txEl>
                                              <p:pRg st="12" end="1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down)">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down)">
                                      <p:cBhvr>
                                        <p:cTn id="66" dur="5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7">
                                            <p:txEl>
                                              <p:pRg st="14" end="14"/>
                                            </p:txEl>
                                          </p:spTgt>
                                        </p:tgtEl>
                                        <p:attrNameLst>
                                          <p:attrName>style.visibility</p:attrName>
                                        </p:attrNameLst>
                                      </p:cBhvr>
                                      <p:to>
                                        <p:strVal val="visible"/>
                                      </p:to>
                                    </p:set>
                                    <p:animEffect transition="in" filter="fade">
                                      <p:cBhvr>
                                        <p:cTn id="71" dur="500"/>
                                        <p:tgtEl>
                                          <p:spTgt spid="7">
                                            <p:txEl>
                                              <p:pRg st="14" end="1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fade">
                                      <p:cBhvr>
                                        <p:cTn id="76" dur="500"/>
                                        <p:tgtEl>
                                          <p:spTgt spid="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7">
                                            <p:txEl>
                                              <p:pRg st="17" end="17"/>
                                            </p:txEl>
                                          </p:spTgt>
                                        </p:tgtEl>
                                        <p:attrNameLst>
                                          <p:attrName>style.visibility</p:attrName>
                                        </p:attrNameLst>
                                      </p:cBhvr>
                                      <p:to>
                                        <p:strVal val="visible"/>
                                      </p:to>
                                    </p:set>
                                    <p:animEffect transition="in" filter="fade">
                                      <p:cBhvr>
                                        <p:cTn id="81" dur="500"/>
                                        <p:tgtEl>
                                          <p:spTgt spid="7">
                                            <p:txEl>
                                              <p:pRg st="17" end="17"/>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1" y="57150"/>
            <a:ext cx="8991600" cy="609600"/>
          </a:xfrm>
        </p:spPr>
        <p:txBody>
          <a:bodyPr/>
          <a:lstStyle/>
          <a:p>
            <a:r>
              <a:rPr lang="en-US" dirty="0"/>
              <a:t>Other Constraints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228600" y="590550"/>
            <a:ext cx="5410200" cy="2867195"/>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DROP</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CREATE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TABLE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id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INTEGER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PRIMARY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AUTOINCREMENT,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NULL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NULL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CHECK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(grade&gt;=0),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FOREIGN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REFERENCES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STUDENTS(id)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student,grade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(1,90);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(2,85);</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spcAft>
                <a:spcPts val="1000"/>
              </a:spcAf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(1,-15);</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04FD457-A3A0-45CB-8C39-146ACCFBC4C8}"/>
              </a:ext>
            </a:extLst>
          </p:cNvPr>
          <p:cNvPicPr>
            <a:picLocks noChangeAspect="1"/>
          </p:cNvPicPr>
          <p:nvPr/>
        </p:nvPicPr>
        <p:blipFill>
          <a:blip r:embed="rId3"/>
          <a:stretch>
            <a:fillRect/>
          </a:stretch>
        </p:blipFill>
        <p:spPr>
          <a:xfrm>
            <a:off x="609600" y="3457745"/>
            <a:ext cx="5325099" cy="307218"/>
          </a:xfrm>
          <a:prstGeom prst="rect">
            <a:avLst/>
          </a:prstGeom>
        </p:spPr>
      </p:pic>
      <p:sp>
        <p:nvSpPr>
          <p:cNvPr id="8" name="Rectangle 7">
            <a:extLst>
              <a:ext uri="{FF2B5EF4-FFF2-40B4-BE49-F238E27FC236}">
                <a16:creationId xmlns:a16="http://schemas.microsoft.com/office/drawing/2014/main" id="{B95DA6B8-5C2D-497C-8BA7-F54CE1FAEE6C}"/>
              </a:ext>
            </a:extLst>
          </p:cNvPr>
          <p:cNvSpPr/>
          <p:nvPr/>
        </p:nvSpPr>
        <p:spPr>
          <a:xfrm>
            <a:off x="2015065" y="1608666"/>
            <a:ext cx="1574801" cy="23494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30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fade">
                                      <p:cBhvr>
                                        <p:cTn id="13" dur="500"/>
                                        <p:tgtEl>
                                          <p:spTgt spid="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5" end="5"/>
                                            </p:txEl>
                                          </p:spTgt>
                                        </p:tgtEl>
                                        <p:attrNameLst>
                                          <p:attrName>style.visibility</p:attrName>
                                        </p:attrNameLst>
                                      </p:cBhvr>
                                      <p:to>
                                        <p:strVal val="visible"/>
                                      </p:to>
                                    </p:set>
                                    <p:animEffect transition="in" filter="fade">
                                      <p:cBhvr>
                                        <p:cTn id="16" dur="500"/>
                                        <p:tgtEl>
                                          <p:spTgt spid="7">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fade">
                                      <p:cBhvr>
                                        <p:cTn id="19" dur="500"/>
                                        <p:tgtEl>
                                          <p:spTgt spid="7">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fade">
                                      <p:cBhvr>
                                        <p:cTn id="22" dur="500"/>
                                        <p:tgtEl>
                                          <p:spTgt spid="7">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9" end="9"/>
                                            </p:txEl>
                                          </p:spTgt>
                                        </p:tgtEl>
                                        <p:attrNameLst>
                                          <p:attrName>style.visibility</p:attrName>
                                        </p:attrNameLst>
                                      </p:cBhvr>
                                      <p:to>
                                        <p:strVal val="visible"/>
                                      </p:to>
                                    </p:set>
                                    <p:animEffect transition="in" filter="fade">
                                      <p:cBhvr>
                                        <p:cTn id="32" dur="500"/>
                                        <p:tgtEl>
                                          <p:spTgt spid="7">
                                            <p:txEl>
                                              <p:pRg st="9" end="9"/>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7">
                                            <p:txEl>
                                              <p:pRg st="10" end="10"/>
                                            </p:txEl>
                                          </p:spTgt>
                                        </p:tgtEl>
                                        <p:attrNameLst>
                                          <p:attrName>style.visibility</p:attrName>
                                        </p:attrNameLst>
                                      </p:cBhvr>
                                      <p:to>
                                        <p:strVal val="visible"/>
                                      </p:to>
                                    </p:set>
                                    <p:animEffect transition="in" filter="fade">
                                      <p:cBhvr>
                                        <p:cTn id="36" dur="500"/>
                                        <p:tgtEl>
                                          <p:spTgt spid="7">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12" end="12"/>
                                            </p:txEl>
                                          </p:spTgt>
                                        </p:tgtEl>
                                        <p:attrNameLst>
                                          <p:attrName>style.visibility</p:attrName>
                                        </p:attrNameLst>
                                      </p:cBhvr>
                                      <p:to>
                                        <p:strVal val="visible"/>
                                      </p:to>
                                    </p:set>
                                    <p:animEffect transition="in" filter="fade">
                                      <p:cBhvr>
                                        <p:cTn id="41" dur="500"/>
                                        <p:tgtEl>
                                          <p:spTgt spid="7">
                                            <p:txEl>
                                              <p:pRg st="12" end="1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3600" y="666750"/>
            <a:ext cx="2667000" cy="333375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24927" y="999945"/>
            <a:ext cx="6324600" cy="2971800"/>
          </a:xfrm>
        </p:spPr>
        <p:txBody>
          <a:bodyPr/>
          <a:lstStyle/>
          <a:p>
            <a:r>
              <a:rPr lang="en-US" dirty="0"/>
              <a:t>Use SQLITE3 to create the GRADES/STUDENTS database.</a:t>
            </a:r>
          </a:p>
          <a:p>
            <a:r>
              <a:rPr lang="en-US" dirty="0"/>
              <a:t>Add column “SUBJECT” to GRADES and insert lots of grades for several students.</a:t>
            </a:r>
          </a:p>
          <a:p>
            <a:r>
              <a:rPr lang="en-US" dirty="0"/>
              <a:t>Run a query to find everyone who failed a “Science” test.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https://www.youtube.com/watch?v=U7nfe4adDw8</a:t>
            </a:r>
            <a:endParaRPr lang="en-US" dirty="0"/>
          </a:p>
          <a:p>
            <a:pPr marL="0" indent="0">
              <a:buNone/>
            </a:pPr>
            <a:endParaRPr lang="en-US" dirty="0"/>
          </a:p>
          <a:p>
            <a:pPr marL="0" indent="0">
              <a:buNone/>
            </a:pPr>
            <a:r>
              <a:rPr lang="en-US" dirty="0">
                <a:hlinkClick r:id="rId4"/>
              </a:rPr>
              <a:t>https://www.sqlite.org/about.html</a:t>
            </a:r>
            <a:endParaRPr lang="en-US" dirty="0"/>
          </a:p>
          <a:p>
            <a:pPr marL="0" indent="0">
              <a:buNone/>
            </a:pPr>
            <a:endParaRPr lang="en-US" dirty="0"/>
          </a:p>
          <a:p>
            <a:pPr marL="0" indent="0">
              <a:buNone/>
            </a:pPr>
            <a:r>
              <a:rPr lang="en-US" dirty="0">
                <a:hlinkClick r:id="rId5"/>
              </a:rPr>
              <a:t>http://www.w3schools.com/sql/</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4" name="Picture 3">
            <a:extLst>
              <a:ext uri="{FF2B5EF4-FFF2-40B4-BE49-F238E27FC236}">
                <a16:creationId xmlns:a16="http://schemas.microsoft.com/office/drawing/2014/main" id="{226C0B17-BE4D-455A-A39B-AB9283582B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7526" y="2495550"/>
            <a:ext cx="4280010" cy="2194718"/>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F05F00-EA11-4ED3-A4EF-4F7232D5C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970637" y="90616"/>
            <a:ext cx="5086864" cy="4888127"/>
          </a:xfrm>
          <a:prstGeom prst="rect">
            <a:avLst/>
          </a:prstGeom>
        </p:spPr>
      </p:pic>
      <p:sp>
        <p:nvSpPr>
          <p:cNvPr id="5" name="Title 4"/>
          <p:cNvSpPr>
            <a:spLocks noGrp="1"/>
          </p:cNvSpPr>
          <p:nvPr>
            <p:ph type="title"/>
          </p:nvPr>
        </p:nvSpPr>
        <p:spPr>
          <a:xfrm>
            <a:off x="152400" y="108289"/>
            <a:ext cx="6553200" cy="609600"/>
          </a:xfrm>
        </p:spPr>
        <p:txBody>
          <a:bodyPr/>
          <a:lstStyle/>
          <a:p>
            <a:r>
              <a:rPr lang="en-US" dirty="0"/>
              <a:t>Embedded Database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3</a:t>
            </a:fld>
            <a:endParaRPr lang="en-US"/>
          </a:p>
        </p:txBody>
      </p:sp>
      <p:sp>
        <p:nvSpPr>
          <p:cNvPr id="9" name="Content Placeholder 2"/>
          <p:cNvSpPr txBox="1">
            <a:spLocks/>
          </p:cNvSpPr>
          <p:nvPr/>
        </p:nvSpPr>
        <p:spPr>
          <a:xfrm>
            <a:off x="152400" y="742950"/>
            <a:ext cx="5729416" cy="3962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t>SQLite runs embedded within your process</a:t>
            </a:r>
          </a:p>
          <a:p>
            <a:r>
              <a:rPr lang="en-US" sz="1800" dirty="0"/>
              <a:t>Popular for “hidden” use in a program</a:t>
            </a:r>
          </a:p>
          <a:p>
            <a:pPr lvl="1"/>
            <a:r>
              <a:rPr lang="en-US" sz="1800" dirty="0"/>
              <a:t>Windows 10</a:t>
            </a:r>
          </a:p>
          <a:p>
            <a:pPr lvl="1"/>
            <a:r>
              <a:rPr lang="en-US" sz="1800" dirty="0"/>
              <a:t>Skype</a:t>
            </a:r>
          </a:p>
          <a:p>
            <a:pPr lvl="1"/>
            <a:r>
              <a:rPr lang="en-US" sz="1800" dirty="0"/>
              <a:t>Firefox</a:t>
            </a:r>
          </a:p>
          <a:p>
            <a:pPr lvl="1"/>
            <a:r>
              <a:rPr lang="en-US" sz="1800" dirty="0"/>
              <a:t>TurboTax and QuickBooks</a:t>
            </a:r>
          </a:p>
          <a:p>
            <a:endParaRPr lang="en-US" sz="1400" dirty="0"/>
          </a:p>
          <a:p>
            <a:r>
              <a:rPr lang="en-US" sz="1800" dirty="0"/>
              <a:t>Other non-embedded (stand-alone server) databases:</a:t>
            </a:r>
          </a:p>
          <a:p>
            <a:pPr lvl="1"/>
            <a:r>
              <a:rPr lang="en-US" sz="1800" dirty="0"/>
              <a:t>Oracle</a:t>
            </a:r>
          </a:p>
          <a:p>
            <a:pPr lvl="1"/>
            <a:r>
              <a:rPr lang="en-US" sz="1800" dirty="0"/>
              <a:t>PostgreSQL</a:t>
            </a:r>
          </a:p>
          <a:p>
            <a:pPr lvl="1"/>
            <a:r>
              <a:rPr lang="en-US" sz="1800" dirty="0"/>
              <a:t>MySQL</a:t>
            </a:r>
          </a:p>
          <a:p>
            <a:pPr lvl="1"/>
            <a:endParaRPr lang="en-US" dirty="0"/>
          </a:p>
        </p:txBody>
      </p:sp>
    </p:spTree>
    <p:extLst>
      <p:ext uri="{BB962C8B-B14F-4D97-AF65-F5344CB8AC3E}">
        <p14:creationId xmlns:p14="http://schemas.microsoft.com/office/powerpoint/2010/main" val="149582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9" end="9"/>
                                            </p:txEl>
                                          </p:spTgt>
                                        </p:tgtEl>
                                        <p:attrNameLst>
                                          <p:attrName>style.visibility</p:attrName>
                                        </p:attrNameLst>
                                      </p:cBhvr>
                                      <p:to>
                                        <p:strVal val="visible"/>
                                      </p:to>
                                    </p:set>
                                    <p:animEffect transition="in" filter="fade">
                                      <p:cBhvr>
                                        <p:cTn id="47" dur="500"/>
                                        <p:tgtEl>
                                          <p:spTgt spid="9">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xEl>
                                              <p:pRg st="10" end="10"/>
                                            </p:txEl>
                                          </p:spTgt>
                                        </p:tgtEl>
                                        <p:attrNameLst>
                                          <p:attrName>style.visibility</p:attrName>
                                        </p:attrNameLst>
                                      </p:cBhvr>
                                      <p:to>
                                        <p:strVal val="visible"/>
                                      </p:to>
                                    </p:set>
                                    <p:animEffect transition="in" filter="fade">
                                      <p:cBhvr>
                                        <p:cTn id="52"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8839200" cy="609600"/>
          </a:xfrm>
        </p:spPr>
        <p:txBody>
          <a:bodyPr/>
          <a:lstStyle/>
          <a:p>
            <a:r>
              <a:rPr lang="en-US" dirty="0"/>
              <a:t>SQL Command Line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9601200" y="4629150"/>
            <a:ext cx="609600" cy="274637"/>
          </a:xfrm>
        </p:spPr>
        <p:txBody>
          <a:bodyPr/>
          <a:lstStyle/>
          <a:p>
            <a:fld id="{B9EA2576-3992-4A7D-AC41-AC0E2BE3E45F}" type="slidenum">
              <a:rPr lang="en-US" smtClean="0"/>
              <a:t>4</a:t>
            </a:fld>
            <a:endParaRPr lang="en-US"/>
          </a:p>
        </p:txBody>
      </p:sp>
      <p:sp>
        <p:nvSpPr>
          <p:cNvPr id="12" name="Rectangle 11">
            <a:extLst>
              <a:ext uri="{FF2B5EF4-FFF2-40B4-BE49-F238E27FC236}">
                <a16:creationId xmlns:a16="http://schemas.microsoft.com/office/drawing/2014/main" id="{BCF575EF-4EB4-4188-8B16-D5FEE897F2F3}"/>
              </a:ext>
            </a:extLst>
          </p:cNvPr>
          <p:cNvSpPr/>
          <p:nvPr/>
        </p:nvSpPr>
        <p:spPr>
          <a:xfrm>
            <a:off x="1371600" y="742950"/>
            <a:ext cx="6400800" cy="4038600"/>
          </a:xfrm>
          <a:prstGeom prst="rect">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C111DF5A-48B3-4398-9A98-1A6AF294FD60}"/>
              </a:ext>
            </a:extLst>
          </p:cNvPr>
          <p:cNvSpPr txBox="1"/>
          <p:nvPr/>
        </p:nvSpPr>
        <p:spPr>
          <a:xfrm>
            <a:off x="1593480" y="717321"/>
            <a:ext cx="1600200" cy="307777"/>
          </a:xfrm>
          <a:prstGeom prst="rect">
            <a:avLst/>
          </a:prstGeom>
          <a:noFill/>
        </p:spPr>
        <p:txBody>
          <a:bodyPr wrap="square" rtlCol="0">
            <a:spAutoFit/>
          </a:bodyPr>
          <a:lstStyle/>
          <a:p>
            <a:r>
              <a:rPr lang="en-US" sz="1400" dirty="0">
                <a:solidFill>
                  <a:schemeClr val="bg1">
                    <a:lumMod val="50000"/>
                  </a:schemeClr>
                </a:solidFill>
                <a:latin typeface="Consolas" panose="020B0609020204030204" pitchFamily="49" charset="0"/>
              </a:rPr>
              <a:t>Command Prompt</a:t>
            </a:r>
          </a:p>
        </p:txBody>
      </p:sp>
      <p:sp>
        <p:nvSpPr>
          <p:cNvPr id="14" name="TextBox 13">
            <a:extLst>
              <a:ext uri="{FF2B5EF4-FFF2-40B4-BE49-F238E27FC236}">
                <a16:creationId xmlns:a16="http://schemas.microsoft.com/office/drawing/2014/main" id="{95ABC3D5-B90B-4F5F-96AC-A27B9291056B}"/>
              </a:ext>
            </a:extLst>
          </p:cNvPr>
          <p:cNvSpPr txBox="1"/>
          <p:nvPr/>
        </p:nvSpPr>
        <p:spPr>
          <a:xfrm>
            <a:off x="1371600" y="1029298"/>
            <a:ext cx="6400800" cy="3752252"/>
          </a:xfrm>
          <a:prstGeom prst="rect">
            <a:avLst/>
          </a:prstGeom>
          <a:solidFill>
            <a:schemeClr val="tx1"/>
          </a:solidFill>
        </p:spPr>
        <p:txBody>
          <a:bodyPr wrap="square" rtlCol="0">
            <a:noAutofit/>
          </a:bodyPr>
          <a:lstStyle/>
          <a:p>
            <a:r>
              <a:rPr lang="en-US" sz="1200" dirty="0">
                <a:solidFill>
                  <a:schemeClr val="bg1">
                    <a:lumMod val="85000"/>
                  </a:schemeClr>
                </a:solidFill>
                <a:latin typeface="Consolas" panose="020B0609020204030204" pitchFamily="49" charset="0"/>
              </a:rPr>
              <a:t>       </a:t>
            </a:r>
            <a:r>
              <a:rPr lang="en-US" sz="1200" dirty="0" err="1">
                <a:solidFill>
                  <a:schemeClr val="bg1">
                    <a:lumMod val="85000"/>
                  </a:schemeClr>
                </a:solidFill>
                <a:latin typeface="Consolas" panose="020B0609020204030204" pitchFamily="49" charset="0"/>
              </a:rPr>
              <a:t>dir</a:t>
            </a:r>
            <a:r>
              <a:rPr lang="en-US" sz="1200" dirty="0">
                <a:solidFill>
                  <a:schemeClr val="bg1">
                    <a:lumMod val="85000"/>
                  </a:schemeClr>
                </a:solidFill>
                <a:latin typeface="Consolas" panose="020B0609020204030204" pitchFamily="49" charset="0"/>
              </a:rPr>
              <a:t> /b</a:t>
            </a:r>
          </a:p>
          <a:p>
            <a:r>
              <a:rPr lang="en-US" sz="1200" dirty="0">
                <a:solidFill>
                  <a:schemeClr val="bg1">
                    <a:lumMod val="85000"/>
                  </a:schemeClr>
                </a:solidFill>
                <a:latin typeface="Consolas" panose="020B0609020204030204" pitchFamily="49" charset="0"/>
              </a:rPr>
              <a:t>sqlite3.exe</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sqlite3 </a:t>
            </a:r>
            <a:r>
              <a:rPr lang="en-US" sz="1200" dirty="0" err="1">
                <a:solidFill>
                  <a:schemeClr val="bg1">
                    <a:lumMod val="85000"/>
                  </a:schemeClr>
                </a:solidFill>
                <a:latin typeface="Consolas" panose="020B0609020204030204" pitchFamily="49" charset="0"/>
              </a:rPr>
              <a:t>grades.sqlite</a:t>
            </a:r>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SQLite version 3.20.1 2017-08-24 16:21:36</a:t>
            </a:r>
          </a:p>
          <a:p>
            <a:r>
              <a:rPr lang="en-US" sz="1200" dirty="0">
                <a:solidFill>
                  <a:schemeClr val="bg1">
                    <a:lumMod val="85000"/>
                  </a:schemeClr>
                </a:solidFill>
                <a:latin typeface="Consolas" panose="020B0609020204030204" pitchFamily="49" charset="0"/>
              </a:rPr>
              <a:t>Enter ".help" for usage hints.</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create table grades (name varchar(8), grade </a:t>
            </a:r>
            <a:r>
              <a:rPr lang="en-US" sz="1200" dirty="0" err="1">
                <a:solidFill>
                  <a:schemeClr val="bg1">
                    <a:lumMod val="85000"/>
                  </a:schemeClr>
                </a:solidFill>
                <a:latin typeface="Consolas" panose="020B0609020204030204" pitchFamily="49" charset="0"/>
              </a:rPr>
              <a:t>int</a:t>
            </a:r>
            <a:r>
              <a:rPr lang="en-US" sz="1200" dirty="0">
                <a:solidFill>
                  <a:schemeClr val="bg1">
                    <a:lumMod val="85000"/>
                  </a:schemeClr>
                </a:solidFill>
                <a:latin typeface="Consolas" panose="020B0609020204030204" pitchFamily="49" charset="0"/>
              </a:rPr>
              <a:t>);</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insert into grades (name, grade) values ('Chris', 99);</a:t>
            </a:r>
          </a:p>
          <a:p>
            <a:r>
              <a:rPr lang="en-US" sz="1200" dirty="0">
                <a:solidFill>
                  <a:schemeClr val="bg1">
                    <a:lumMod val="85000"/>
                  </a:schemeClr>
                </a:solidFill>
                <a:latin typeface="Consolas" panose="020B0609020204030204" pitchFamily="49" charset="0"/>
              </a:rPr>
              <a:t>        insert into grades (grade, name) values (80, 'Ann');</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select * from grades;</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Chris|99</a:t>
            </a:r>
          </a:p>
          <a:p>
            <a:r>
              <a:rPr lang="en-US" sz="1200" dirty="0">
                <a:solidFill>
                  <a:schemeClr val="bg1">
                    <a:lumMod val="85000"/>
                  </a:schemeClr>
                </a:solidFill>
                <a:latin typeface="Consolas" panose="020B0609020204030204" pitchFamily="49" charset="0"/>
              </a:rPr>
              <a:t>Ann|80</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.quit</a:t>
            </a:r>
          </a:p>
        </p:txBody>
      </p:sp>
      <p:grpSp>
        <p:nvGrpSpPr>
          <p:cNvPr id="15" name="Group 14">
            <a:extLst>
              <a:ext uri="{FF2B5EF4-FFF2-40B4-BE49-F238E27FC236}">
                <a16:creationId xmlns:a16="http://schemas.microsoft.com/office/drawing/2014/main" id="{40B84425-6B99-4437-9670-CF188E40F1F2}"/>
              </a:ext>
            </a:extLst>
          </p:cNvPr>
          <p:cNvGrpSpPr/>
          <p:nvPr/>
        </p:nvGrpSpPr>
        <p:grpSpPr>
          <a:xfrm>
            <a:off x="6858000" y="797239"/>
            <a:ext cx="656590" cy="161894"/>
            <a:chOff x="7004050" y="2663326"/>
            <a:chExt cx="656590" cy="161894"/>
          </a:xfrm>
        </p:grpSpPr>
        <p:sp>
          <p:nvSpPr>
            <p:cNvPr id="16" name="Rectangle 15">
              <a:extLst>
                <a:ext uri="{FF2B5EF4-FFF2-40B4-BE49-F238E27FC236}">
                  <a16:creationId xmlns:a16="http://schemas.microsoft.com/office/drawing/2014/main" id="{730BAFEF-F5EC-4FBD-B92B-CFC393523852}"/>
                </a:ext>
              </a:extLst>
            </p:cNvPr>
            <p:cNvSpPr/>
            <p:nvPr/>
          </p:nvSpPr>
          <p:spPr>
            <a:xfrm>
              <a:off x="7239000" y="2663326"/>
              <a:ext cx="152400" cy="161894"/>
            </a:xfrm>
            <a:prstGeom prst="rect">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18275DC-D086-4599-AA51-9FE765CD6A75}"/>
                </a:ext>
              </a:extLst>
            </p:cNvPr>
            <p:cNvGrpSpPr/>
            <p:nvPr/>
          </p:nvGrpSpPr>
          <p:grpSpPr>
            <a:xfrm>
              <a:off x="7531100" y="2679053"/>
              <a:ext cx="129540" cy="127647"/>
              <a:chOff x="5334000" y="1471484"/>
              <a:chExt cx="381000" cy="338265"/>
            </a:xfrm>
          </p:grpSpPr>
          <p:cxnSp>
            <p:nvCxnSpPr>
              <p:cNvPr id="19" name="Straight Connector 18">
                <a:extLst>
                  <a:ext uri="{FF2B5EF4-FFF2-40B4-BE49-F238E27FC236}">
                    <a16:creationId xmlns:a16="http://schemas.microsoft.com/office/drawing/2014/main" id="{37EDCCFC-FF84-4652-9751-A78EE8B36B95}"/>
                  </a:ext>
                </a:extLst>
              </p:cNvPr>
              <p:cNvCxnSpPr>
                <a:cxnSpLocks/>
              </p:cNvCxnSpPr>
              <p:nvPr/>
            </p:nvCxnSpPr>
            <p:spPr>
              <a:xfrm flipV="1">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76D60-37F4-4952-9B24-14E14E14F88C}"/>
                  </a:ext>
                </a:extLst>
              </p:cNvPr>
              <p:cNvCxnSpPr>
                <a:cxnSpLocks/>
              </p:cNvCxnSpPr>
              <p:nvPr/>
            </p:nvCxnSpPr>
            <p:spPr>
              <a:xfrm>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B90BD52-E915-4487-81C9-5F8CD9E356B8}"/>
                </a:ext>
              </a:extLst>
            </p:cNvPr>
            <p:cNvCxnSpPr>
              <a:cxnSpLocks/>
            </p:cNvCxnSpPr>
            <p:nvPr/>
          </p:nvCxnSpPr>
          <p:spPr>
            <a:xfrm>
              <a:off x="7004050" y="2742750"/>
              <a:ext cx="1143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F6C9CB03-F5B7-4957-B515-B213CFA891C3}"/>
              </a:ext>
            </a:extLst>
          </p:cNvPr>
          <p:cNvPicPr>
            <a:picLocks noChangeAspect="1"/>
          </p:cNvPicPr>
          <p:nvPr/>
        </p:nvPicPr>
        <p:blipFill>
          <a:blip r:embed="rId3"/>
          <a:stretch>
            <a:fillRect/>
          </a:stretch>
        </p:blipFill>
        <p:spPr>
          <a:xfrm>
            <a:off x="1441008" y="783287"/>
            <a:ext cx="191383" cy="175846"/>
          </a:xfrm>
          <a:prstGeom prst="rect">
            <a:avLst/>
          </a:prstGeom>
        </p:spPr>
      </p:pic>
      <p:sp>
        <p:nvSpPr>
          <p:cNvPr id="22" name="TextBox 21">
            <a:extLst>
              <a:ext uri="{FF2B5EF4-FFF2-40B4-BE49-F238E27FC236}">
                <a16:creationId xmlns:a16="http://schemas.microsoft.com/office/drawing/2014/main" id="{60EE393F-D162-40A9-AB22-537A20F59C7E}"/>
              </a:ext>
            </a:extLst>
          </p:cNvPr>
          <p:cNvSpPr txBox="1"/>
          <p:nvPr/>
        </p:nvSpPr>
        <p:spPr>
          <a:xfrm>
            <a:off x="1365250" y="1025332"/>
            <a:ext cx="838200" cy="304800"/>
          </a:xfrm>
          <a:prstGeom prst="rect">
            <a:avLst/>
          </a:prstGeom>
          <a:noFill/>
        </p:spPr>
        <p:txBody>
          <a:bodyPr wrap="square" rtlCol="0">
            <a:noAutofit/>
          </a:bodyPr>
          <a:lstStyle/>
          <a:p>
            <a:r>
              <a:rPr lang="en-US" sz="1200" dirty="0">
                <a:solidFill>
                  <a:schemeClr val="bg1">
                    <a:lumMod val="85000"/>
                  </a:schemeClr>
                </a:solidFill>
                <a:latin typeface="Consolas" panose="020B0609020204030204" pitchFamily="49" charset="0"/>
              </a:rPr>
              <a:t>C:\UAH&gt;</a:t>
            </a:r>
          </a:p>
        </p:txBody>
      </p:sp>
      <p:sp>
        <p:nvSpPr>
          <p:cNvPr id="23" name="TextBox 22">
            <a:extLst>
              <a:ext uri="{FF2B5EF4-FFF2-40B4-BE49-F238E27FC236}">
                <a16:creationId xmlns:a16="http://schemas.microsoft.com/office/drawing/2014/main" id="{F67CD23E-172C-4310-BE28-DBB2318C716C}"/>
              </a:ext>
            </a:extLst>
          </p:cNvPr>
          <p:cNvSpPr txBox="1"/>
          <p:nvPr/>
        </p:nvSpPr>
        <p:spPr>
          <a:xfrm>
            <a:off x="1358900" y="1571432"/>
            <a:ext cx="838200" cy="304800"/>
          </a:xfrm>
          <a:prstGeom prst="rect">
            <a:avLst/>
          </a:prstGeom>
          <a:noFill/>
        </p:spPr>
        <p:txBody>
          <a:bodyPr wrap="square" rtlCol="0">
            <a:noAutofit/>
          </a:bodyPr>
          <a:lstStyle/>
          <a:p>
            <a:r>
              <a:rPr lang="en-US" sz="1200" dirty="0">
                <a:solidFill>
                  <a:schemeClr val="bg1">
                    <a:lumMod val="85000"/>
                  </a:schemeClr>
                </a:solidFill>
                <a:latin typeface="Consolas" panose="020B0609020204030204" pitchFamily="49" charset="0"/>
              </a:rPr>
              <a:t>C:\UAH&gt;</a:t>
            </a:r>
          </a:p>
        </p:txBody>
      </p:sp>
      <p:sp>
        <p:nvSpPr>
          <p:cNvPr id="24" name="TextBox 23">
            <a:extLst>
              <a:ext uri="{FF2B5EF4-FFF2-40B4-BE49-F238E27FC236}">
                <a16:creationId xmlns:a16="http://schemas.microsoft.com/office/drawing/2014/main" id="{25B5E465-D283-411F-BCB3-B260DCDAB616}"/>
              </a:ext>
            </a:extLst>
          </p:cNvPr>
          <p:cNvSpPr txBox="1"/>
          <p:nvPr/>
        </p:nvSpPr>
        <p:spPr>
          <a:xfrm>
            <a:off x="1379220" y="4133850"/>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
        <p:nvSpPr>
          <p:cNvPr id="25" name="TextBox 24">
            <a:extLst>
              <a:ext uri="{FF2B5EF4-FFF2-40B4-BE49-F238E27FC236}">
                <a16:creationId xmlns:a16="http://schemas.microsoft.com/office/drawing/2014/main" id="{B43A0FEF-A8A5-4CAC-9AED-603435AF32B8}"/>
              </a:ext>
            </a:extLst>
          </p:cNvPr>
          <p:cNvSpPr txBox="1"/>
          <p:nvPr/>
        </p:nvSpPr>
        <p:spPr>
          <a:xfrm>
            <a:off x="1371600" y="2679441"/>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
        <p:nvSpPr>
          <p:cNvPr id="26" name="TextBox 25">
            <a:extLst>
              <a:ext uri="{FF2B5EF4-FFF2-40B4-BE49-F238E27FC236}">
                <a16:creationId xmlns:a16="http://schemas.microsoft.com/office/drawing/2014/main" id="{13B5DAFA-DB3E-476A-A9FE-B2B3B94424D1}"/>
              </a:ext>
            </a:extLst>
          </p:cNvPr>
          <p:cNvSpPr txBox="1"/>
          <p:nvPr/>
        </p:nvSpPr>
        <p:spPr>
          <a:xfrm>
            <a:off x="1377950" y="2857500"/>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
        <p:nvSpPr>
          <p:cNvPr id="27" name="TextBox 26">
            <a:extLst>
              <a:ext uri="{FF2B5EF4-FFF2-40B4-BE49-F238E27FC236}">
                <a16:creationId xmlns:a16="http://schemas.microsoft.com/office/drawing/2014/main" id="{4668DD53-0462-4010-8D32-DD0A44525708}"/>
              </a:ext>
            </a:extLst>
          </p:cNvPr>
          <p:cNvSpPr txBox="1"/>
          <p:nvPr/>
        </p:nvSpPr>
        <p:spPr>
          <a:xfrm>
            <a:off x="1371600" y="3213100"/>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
        <p:nvSpPr>
          <p:cNvPr id="28" name="TextBox 27">
            <a:extLst>
              <a:ext uri="{FF2B5EF4-FFF2-40B4-BE49-F238E27FC236}">
                <a16:creationId xmlns:a16="http://schemas.microsoft.com/office/drawing/2014/main" id="{99D464FB-F0A8-4A0D-8BDD-8A8E5E2FD87E}"/>
              </a:ext>
            </a:extLst>
          </p:cNvPr>
          <p:cNvSpPr txBox="1"/>
          <p:nvPr/>
        </p:nvSpPr>
        <p:spPr>
          <a:xfrm>
            <a:off x="1371600" y="2306320"/>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Tree>
    <p:extLst>
      <p:ext uri="{BB962C8B-B14F-4D97-AF65-F5344CB8AC3E}">
        <p14:creationId xmlns:p14="http://schemas.microsoft.com/office/powerpoint/2010/main" val="317821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25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par>
                          <p:cTn id="11" fill="hold">
                            <p:stCondLst>
                              <p:cond delay="750"/>
                            </p:stCondLst>
                            <p:childTnLst>
                              <p:par>
                                <p:cTn id="12" presetID="1" presetClass="entr" presetSubtype="0" fill="hold" grpId="0" nodeType="afterEffect">
                                  <p:stCondLst>
                                    <p:cond delay="25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4">
                                            <p:txEl>
                                              <p:pRg st="3" end="3"/>
                                            </p:txEl>
                                          </p:spTgt>
                                        </p:tgtEl>
                                        <p:attrNameLst>
                                          <p:attrName>style.visibility</p:attrName>
                                        </p:attrNameLst>
                                      </p:cBhvr>
                                      <p:to>
                                        <p:strVal val="visible"/>
                                      </p:to>
                                    </p:set>
                                    <p:animEffect transition="in" filter="wipe(left)">
                                      <p:cBhvr>
                                        <p:cTn id="18" dur="500"/>
                                        <p:tgtEl>
                                          <p:spTgt spid="14">
                                            <p:txEl>
                                              <p:pRg st="3" end="3"/>
                                            </p:txEl>
                                          </p:spTgt>
                                        </p:tgtEl>
                                      </p:cBhvr>
                                    </p:animEffect>
                                  </p:childTnLst>
                                </p:cTn>
                              </p:par>
                            </p:childTnLst>
                          </p:cTn>
                        </p:par>
                        <p:par>
                          <p:cTn id="19" fill="hold">
                            <p:stCondLst>
                              <p:cond delay="500"/>
                            </p:stCondLst>
                            <p:childTnLst>
                              <p:par>
                                <p:cTn id="20" presetID="1" presetClass="entr" presetSubtype="0" fill="hold" nodeType="afterEffect">
                                  <p:stCondLst>
                                    <p:cond delay="250"/>
                                  </p:stCondLst>
                                  <p:childTnLst>
                                    <p:set>
                                      <p:cBhvr>
                                        <p:cTn id="21" dur="1" fill="hold">
                                          <p:stCondLst>
                                            <p:cond delay="0"/>
                                          </p:stCondLst>
                                        </p:cTn>
                                        <p:tgtEl>
                                          <p:spTgt spid="14">
                                            <p:txEl>
                                              <p:pRg st="4" end="4"/>
                                            </p:txEl>
                                          </p:spTgt>
                                        </p:tgtEl>
                                        <p:attrNameLst>
                                          <p:attrName>style.visibility</p:attrName>
                                        </p:attrNameLst>
                                      </p:cBhvr>
                                      <p:to>
                                        <p:strVal val="visible"/>
                                      </p:to>
                                    </p:set>
                                  </p:childTnLst>
                                </p:cTn>
                              </p:par>
                            </p:childTnLst>
                          </p:cTn>
                        </p:par>
                        <p:par>
                          <p:cTn id="22" fill="hold">
                            <p:stCondLst>
                              <p:cond delay="750"/>
                            </p:stCondLst>
                            <p:childTnLst>
                              <p:par>
                                <p:cTn id="23" presetID="1" presetClass="entr" presetSubtype="0" fill="hold" nodeType="afterEffect">
                                  <p:stCondLst>
                                    <p:cond delay="250"/>
                                  </p:stCondLst>
                                  <p:childTnLst>
                                    <p:set>
                                      <p:cBhvr>
                                        <p:cTn id="24" dur="1" fill="hold">
                                          <p:stCondLst>
                                            <p:cond delay="0"/>
                                          </p:stCondLst>
                                        </p:cTn>
                                        <p:tgtEl>
                                          <p:spTgt spid="14">
                                            <p:txEl>
                                              <p:pRg st="5" end="5"/>
                                            </p:txEl>
                                          </p:spTgt>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250"/>
                                  </p:stCondLst>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xEl>
                                              <p:pRg st="7" end="7"/>
                                            </p:txEl>
                                          </p:spTgt>
                                        </p:tgtEl>
                                        <p:attrNameLst>
                                          <p:attrName>style.visibility</p:attrName>
                                        </p:attrNameLst>
                                      </p:cBhvr>
                                      <p:to>
                                        <p:strVal val="visible"/>
                                      </p:to>
                                    </p:set>
                                    <p:animEffect transition="in" filter="wipe(left)">
                                      <p:cBhvr>
                                        <p:cTn id="32" dur="500"/>
                                        <p:tgtEl>
                                          <p:spTgt spid="14">
                                            <p:txEl>
                                              <p:pRg st="7" end="7"/>
                                            </p:txEl>
                                          </p:spTgt>
                                        </p:tgtEl>
                                      </p:cBhvr>
                                    </p:animEffect>
                                  </p:childTnLst>
                                </p:cTn>
                              </p:par>
                            </p:childTnLst>
                          </p:cTn>
                        </p:par>
                        <p:par>
                          <p:cTn id="33" fill="hold">
                            <p:stCondLst>
                              <p:cond delay="500"/>
                            </p:stCondLst>
                            <p:childTnLst>
                              <p:par>
                                <p:cTn id="34" presetID="1" presetClass="entr" presetSubtype="0" fill="hold" grpId="0" nodeType="afterEffect">
                                  <p:stCondLst>
                                    <p:cond delay="25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4">
                                            <p:txEl>
                                              <p:pRg st="9" end="9"/>
                                            </p:txEl>
                                          </p:spTgt>
                                        </p:tgtEl>
                                        <p:attrNameLst>
                                          <p:attrName>style.visibility</p:attrName>
                                        </p:attrNameLst>
                                      </p:cBhvr>
                                      <p:to>
                                        <p:strVal val="visible"/>
                                      </p:to>
                                    </p:set>
                                    <p:animEffect transition="in" filter="wipe(left)">
                                      <p:cBhvr>
                                        <p:cTn id="40" dur="500"/>
                                        <p:tgtEl>
                                          <p:spTgt spid="14">
                                            <p:txEl>
                                              <p:pRg st="9" end="9"/>
                                            </p:txEl>
                                          </p:spTgt>
                                        </p:tgtEl>
                                      </p:cBhvr>
                                    </p:animEffect>
                                  </p:childTnLst>
                                </p:cTn>
                              </p:par>
                            </p:childTnLst>
                          </p:cTn>
                        </p:par>
                        <p:par>
                          <p:cTn id="41" fill="hold">
                            <p:stCondLst>
                              <p:cond delay="500"/>
                            </p:stCondLst>
                            <p:childTnLst>
                              <p:par>
                                <p:cTn id="42" presetID="1" presetClass="entr" presetSubtype="0" fill="hold" grpId="0" nodeType="afterEffect">
                                  <p:stCondLst>
                                    <p:cond delay="250"/>
                                  </p:stCondLst>
                                  <p:childTnLst>
                                    <p:set>
                                      <p:cBhvr>
                                        <p:cTn id="43" dur="1" fill="hold">
                                          <p:stCondLst>
                                            <p:cond delay="0"/>
                                          </p:stCondLst>
                                        </p:cTn>
                                        <p:tgtEl>
                                          <p:spTgt spid="2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4">
                                            <p:txEl>
                                              <p:pRg st="10" end="10"/>
                                            </p:txEl>
                                          </p:spTgt>
                                        </p:tgtEl>
                                        <p:attrNameLst>
                                          <p:attrName>style.visibility</p:attrName>
                                        </p:attrNameLst>
                                      </p:cBhvr>
                                      <p:to>
                                        <p:strVal val="visible"/>
                                      </p:to>
                                    </p:set>
                                    <p:animEffect transition="in" filter="wipe(left)">
                                      <p:cBhvr>
                                        <p:cTn id="48" dur="500"/>
                                        <p:tgtEl>
                                          <p:spTgt spid="14">
                                            <p:txEl>
                                              <p:pRg st="10" end="10"/>
                                            </p:txEl>
                                          </p:spTgt>
                                        </p:tgtEl>
                                      </p:cBhvr>
                                    </p:animEffect>
                                  </p:childTnLst>
                                </p:cTn>
                              </p:par>
                            </p:childTnLst>
                          </p:cTn>
                        </p:par>
                        <p:par>
                          <p:cTn id="49" fill="hold">
                            <p:stCondLst>
                              <p:cond delay="500"/>
                            </p:stCondLst>
                            <p:childTnLst>
                              <p:par>
                                <p:cTn id="50" presetID="1" presetClass="entr" presetSubtype="0" fill="hold" grpId="0" nodeType="afterEffect">
                                  <p:stCondLst>
                                    <p:cond delay="250"/>
                                  </p:stCondLst>
                                  <p:childTnLst>
                                    <p:set>
                                      <p:cBhvr>
                                        <p:cTn id="51" dur="1" fill="hold">
                                          <p:stCondLst>
                                            <p:cond delay="0"/>
                                          </p:stCondLst>
                                        </p:cTn>
                                        <p:tgtEl>
                                          <p:spTgt spid="2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4">
                                            <p:txEl>
                                              <p:pRg st="12" end="12"/>
                                            </p:txEl>
                                          </p:spTgt>
                                        </p:tgtEl>
                                        <p:attrNameLst>
                                          <p:attrName>style.visibility</p:attrName>
                                        </p:attrNameLst>
                                      </p:cBhvr>
                                      <p:to>
                                        <p:strVal val="visible"/>
                                      </p:to>
                                    </p:set>
                                    <p:animEffect transition="in" filter="wipe(left)">
                                      <p:cBhvr>
                                        <p:cTn id="56" dur="500"/>
                                        <p:tgtEl>
                                          <p:spTgt spid="14">
                                            <p:txEl>
                                              <p:pRg st="12" end="12"/>
                                            </p:txEl>
                                          </p:spTgt>
                                        </p:tgtEl>
                                      </p:cBhvr>
                                    </p:animEffect>
                                  </p:childTnLst>
                                </p:cTn>
                              </p:par>
                            </p:childTnLst>
                          </p:cTn>
                        </p:par>
                        <p:par>
                          <p:cTn id="57" fill="hold">
                            <p:stCondLst>
                              <p:cond delay="500"/>
                            </p:stCondLst>
                            <p:childTnLst>
                              <p:par>
                                <p:cTn id="58" presetID="1" presetClass="entr" presetSubtype="0" fill="hold" nodeType="afterEffect">
                                  <p:stCondLst>
                                    <p:cond delay="250"/>
                                  </p:stCondLst>
                                  <p:childTnLst>
                                    <p:set>
                                      <p:cBhvr>
                                        <p:cTn id="59" dur="1" fill="hold">
                                          <p:stCondLst>
                                            <p:cond delay="0"/>
                                          </p:stCondLst>
                                        </p:cTn>
                                        <p:tgtEl>
                                          <p:spTgt spid="14">
                                            <p:txEl>
                                              <p:pRg st="14" end="14"/>
                                            </p:txEl>
                                          </p:spTgt>
                                        </p:tgtEl>
                                        <p:attrNameLst>
                                          <p:attrName>style.visibility</p:attrName>
                                        </p:attrNameLst>
                                      </p:cBhvr>
                                      <p:to>
                                        <p:strVal val="visible"/>
                                      </p:to>
                                    </p:set>
                                  </p:childTnLst>
                                </p:cTn>
                              </p:par>
                              <p:par>
                                <p:cTn id="60" presetID="1" presetClass="entr" presetSubtype="0" fill="hold" nodeType="withEffect">
                                  <p:stCondLst>
                                    <p:cond delay="250"/>
                                  </p:stCondLst>
                                  <p:childTnLst>
                                    <p:set>
                                      <p:cBhvr>
                                        <p:cTn id="61" dur="1" fill="hold">
                                          <p:stCondLst>
                                            <p:cond delay="0"/>
                                          </p:stCondLst>
                                        </p:cTn>
                                        <p:tgtEl>
                                          <p:spTgt spid="14">
                                            <p:txEl>
                                              <p:pRg st="15" end="15"/>
                                            </p:txEl>
                                          </p:spTgt>
                                        </p:tgtEl>
                                        <p:attrNameLst>
                                          <p:attrName>style.visibility</p:attrName>
                                        </p:attrNameLst>
                                      </p:cBhvr>
                                      <p:to>
                                        <p:strVal val="visible"/>
                                      </p:to>
                                    </p:set>
                                  </p:childTnLst>
                                </p:cTn>
                              </p:par>
                            </p:childTnLst>
                          </p:cTn>
                        </p:par>
                        <p:par>
                          <p:cTn id="62" fill="hold">
                            <p:stCondLst>
                              <p:cond delay="750"/>
                            </p:stCondLst>
                            <p:childTnLst>
                              <p:par>
                                <p:cTn id="63" presetID="1" presetClass="entr" presetSubtype="0" fill="hold" grpId="0" nodeType="afterEffect">
                                  <p:stCondLst>
                                    <p:cond delay="25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4">
                                            <p:txEl>
                                              <p:pRg st="17" end="17"/>
                                            </p:txEl>
                                          </p:spTgt>
                                        </p:tgtEl>
                                        <p:attrNameLst>
                                          <p:attrName>style.visibility</p:attrName>
                                        </p:attrNameLst>
                                      </p:cBhvr>
                                      <p:to>
                                        <p:strVal val="visible"/>
                                      </p:to>
                                    </p:set>
                                    <p:animEffect transition="in" filter="wipe(left)">
                                      <p:cBhvr>
                                        <p:cTn id="69" dur="500"/>
                                        <p:tgtEl>
                                          <p:spTgt spid="14">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8839200" cy="609600"/>
          </a:xfrm>
        </p:spPr>
        <p:txBody>
          <a:bodyPr/>
          <a:lstStyle/>
          <a:p>
            <a:r>
              <a:rPr lang="en-US" dirty="0"/>
              <a:t>SQL Command Line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5</a:t>
            </a:fld>
            <a:endParaRPr lang="en-US"/>
          </a:p>
        </p:txBody>
      </p:sp>
      <p:sp>
        <p:nvSpPr>
          <p:cNvPr id="12" name="Rectangle 11">
            <a:extLst>
              <a:ext uri="{FF2B5EF4-FFF2-40B4-BE49-F238E27FC236}">
                <a16:creationId xmlns:a16="http://schemas.microsoft.com/office/drawing/2014/main" id="{BCF575EF-4EB4-4188-8B16-D5FEE897F2F3}"/>
              </a:ext>
            </a:extLst>
          </p:cNvPr>
          <p:cNvSpPr/>
          <p:nvPr/>
        </p:nvSpPr>
        <p:spPr>
          <a:xfrm>
            <a:off x="490151" y="1294802"/>
            <a:ext cx="6477000" cy="2514600"/>
          </a:xfrm>
          <a:prstGeom prst="rect">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C111DF5A-48B3-4398-9A98-1A6AF294FD60}"/>
              </a:ext>
            </a:extLst>
          </p:cNvPr>
          <p:cNvSpPr txBox="1"/>
          <p:nvPr/>
        </p:nvSpPr>
        <p:spPr>
          <a:xfrm>
            <a:off x="712031" y="1269173"/>
            <a:ext cx="1600200" cy="307777"/>
          </a:xfrm>
          <a:prstGeom prst="rect">
            <a:avLst/>
          </a:prstGeom>
          <a:noFill/>
        </p:spPr>
        <p:txBody>
          <a:bodyPr wrap="square" rtlCol="0">
            <a:spAutoFit/>
          </a:bodyPr>
          <a:lstStyle/>
          <a:p>
            <a:r>
              <a:rPr lang="en-US" sz="1400" dirty="0">
                <a:solidFill>
                  <a:schemeClr val="bg1">
                    <a:lumMod val="50000"/>
                  </a:schemeClr>
                </a:solidFill>
                <a:latin typeface="Consolas" panose="020B0609020204030204" pitchFamily="49" charset="0"/>
              </a:rPr>
              <a:t>Command Prompt</a:t>
            </a:r>
          </a:p>
        </p:txBody>
      </p:sp>
      <p:sp>
        <p:nvSpPr>
          <p:cNvPr id="14" name="TextBox 13">
            <a:extLst>
              <a:ext uri="{FF2B5EF4-FFF2-40B4-BE49-F238E27FC236}">
                <a16:creationId xmlns:a16="http://schemas.microsoft.com/office/drawing/2014/main" id="{95ABC3D5-B90B-4F5F-96AC-A27B9291056B}"/>
              </a:ext>
            </a:extLst>
          </p:cNvPr>
          <p:cNvSpPr txBox="1"/>
          <p:nvPr/>
        </p:nvSpPr>
        <p:spPr>
          <a:xfrm>
            <a:off x="490151" y="1581150"/>
            <a:ext cx="6477000" cy="2228252"/>
          </a:xfrm>
          <a:prstGeom prst="rect">
            <a:avLst/>
          </a:prstGeom>
          <a:solidFill>
            <a:schemeClr val="tx1"/>
          </a:solidFill>
        </p:spPr>
        <p:txBody>
          <a:bodyPr wrap="square" rtlCol="0">
            <a:noAutofit/>
          </a:bodyPr>
          <a:lstStyle/>
          <a:p>
            <a:r>
              <a:rPr lang="en-US" sz="1600" dirty="0">
                <a:solidFill>
                  <a:schemeClr val="bg1">
                    <a:lumMod val="85000"/>
                  </a:schemeClr>
                </a:solidFill>
                <a:latin typeface="Consolas" panose="020B0609020204030204" pitchFamily="49" charset="0"/>
              </a:rPr>
              <a:t>       </a:t>
            </a:r>
            <a:r>
              <a:rPr lang="en-US" sz="1600" dirty="0" err="1">
                <a:solidFill>
                  <a:schemeClr val="bg1">
                    <a:lumMod val="85000"/>
                  </a:schemeClr>
                </a:solidFill>
                <a:latin typeface="Consolas" panose="020B0609020204030204" pitchFamily="49" charset="0"/>
              </a:rPr>
              <a:t>dir</a:t>
            </a:r>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 </a:t>
            </a:r>
          </a:p>
          <a:p>
            <a:r>
              <a:rPr lang="en-US" sz="1600" dirty="0">
                <a:solidFill>
                  <a:schemeClr val="bg1">
                    <a:lumMod val="85000"/>
                  </a:schemeClr>
                </a:solidFill>
                <a:latin typeface="Consolas" panose="020B0609020204030204" pitchFamily="49" charset="0"/>
              </a:rPr>
              <a:t> Directory of C:\UAH</a:t>
            </a:r>
          </a:p>
          <a:p>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09/04/2017  09:22 AM             8,192 </a:t>
            </a:r>
            <a:r>
              <a:rPr lang="en-US" sz="1600" dirty="0" err="1">
                <a:solidFill>
                  <a:schemeClr val="bg1">
                    <a:lumMod val="85000"/>
                  </a:schemeClr>
                </a:solidFill>
                <a:latin typeface="Consolas" panose="020B0609020204030204" pitchFamily="49" charset="0"/>
              </a:rPr>
              <a:t>grades.sqlite</a:t>
            </a:r>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09/02/2017  01:40 PM           750,080 sqlite3.exe</a:t>
            </a:r>
          </a:p>
        </p:txBody>
      </p:sp>
      <p:grpSp>
        <p:nvGrpSpPr>
          <p:cNvPr id="15" name="Group 14">
            <a:extLst>
              <a:ext uri="{FF2B5EF4-FFF2-40B4-BE49-F238E27FC236}">
                <a16:creationId xmlns:a16="http://schemas.microsoft.com/office/drawing/2014/main" id="{40B84425-6B99-4437-9670-CF188E40F1F2}"/>
              </a:ext>
            </a:extLst>
          </p:cNvPr>
          <p:cNvGrpSpPr/>
          <p:nvPr/>
        </p:nvGrpSpPr>
        <p:grpSpPr>
          <a:xfrm>
            <a:off x="6096566" y="1357029"/>
            <a:ext cx="656590" cy="161894"/>
            <a:chOff x="7004050" y="2663326"/>
            <a:chExt cx="656590" cy="161894"/>
          </a:xfrm>
        </p:grpSpPr>
        <p:sp>
          <p:nvSpPr>
            <p:cNvPr id="16" name="Rectangle 15">
              <a:extLst>
                <a:ext uri="{FF2B5EF4-FFF2-40B4-BE49-F238E27FC236}">
                  <a16:creationId xmlns:a16="http://schemas.microsoft.com/office/drawing/2014/main" id="{730BAFEF-F5EC-4FBD-B92B-CFC393523852}"/>
                </a:ext>
              </a:extLst>
            </p:cNvPr>
            <p:cNvSpPr/>
            <p:nvPr/>
          </p:nvSpPr>
          <p:spPr>
            <a:xfrm>
              <a:off x="7239000" y="2663326"/>
              <a:ext cx="152400" cy="161894"/>
            </a:xfrm>
            <a:prstGeom prst="rect">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18275DC-D086-4599-AA51-9FE765CD6A75}"/>
                </a:ext>
              </a:extLst>
            </p:cNvPr>
            <p:cNvGrpSpPr/>
            <p:nvPr/>
          </p:nvGrpSpPr>
          <p:grpSpPr>
            <a:xfrm>
              <a:off x="7531100" y="2679053"/>
              <a:ext cx="129540" cy="127647"/>
              <a:chOff x="5334000" y="1471484"/>
              <a:chExt cx="381000" cy="338265"/>
            </a:xfrm>
          </p:grpSpPr>
          <p:cxnSp>
            <p:nvCxnSpPr>
              <p:cNvPr id="19" name="Straight Connector 18">
                <a:extLst>
                  <a:ext uri="{FF2B5EF4-FFF2-40B4-BE49-F238E27FC236}">
                    <a16:creationId xmlns:a16="http://schemas.microsoft.com/office/drawing/2014/main" id="{37EDCCFC-FF84-4652-9751-A78EE8B36B95}"/>
                  </a:ext>
                </a:extLst>
              </p:cNvPr>
              <p:cNvCxnSpPr>
                <a:cxnSpLocks/>
              </p:cNvCxnSpPr>
              <p:nvPr/>
            </p:nvCxnSpPr>
            <p:spPr>
              <a:xfrm flipV="1">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76D60-37F4-4952-9B24-14E14E14F88C}"/>
                  </a:ext>
                </a:extLst>
              </p:cNvPr>
              <p:cNvCxnSpPr>
                <a:cxnSpLocks/>
              </p:cNvCxnSpPr>
              <p:nvPr/>
            </p:nvCxnSpPr>
            <p:spPr>
              <a:xfrm>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B90BD52-E915-4487-81C9-5F8CD9E356B8}"/>
                </a:ext>
              </a:extLst>
            </p:cNvPr>
            <p:cNvCxnSpPr>
              <a:cxnSpLocks/>
            </p:cNvCxnSpPr>
            <p:nvPr/>
          </p:nvCxnSpPr>
          <p:spPr>
            <a:xfrm>
              <a:off x="7004050" y="2742750"/>
              <a:ext cx="1143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F6C9CB03-F5B7-4957-B515-B213CFA891C3}"/>
              </a:ext>
            </a:extLst>
          </p:cNvPr>
          <p:cNvPicPr>
            <a:picLocks noChangeAspect="1"/>
          </p:cNvPicPr>
          <p:nvPr/>
        </p:nvPicPr>
        <p:blipFill>
          <a:blip r:embed="rId3"/>
          <a:stretch>
            <a:fillRect/>
          </a:stretch>
        </p:blipFill>
        <p:spPr>
          <a:xfrm>
            <a:off x="559559" y="1335139"/>
            <a:ext cx="191383" cy="175846"/>
          </a:xfrm>
          <a:prstGeom prst="rect">
            <a:avLst/>
          </a:prstGeom>
        </p:spPr>
      </p:pic>
      <p:cxnSp>
        <p:nvCxnSpPr>
          <p:cNvPr id="22" name="Straight Arrow Connector 21">
            <a:extLst>
              <a:ext uri="{FF2B5EF4-FFF2-40B4-BE49-F238E27FC236}">
                <a16:creationId xmlns:a16="http://schemas.microsoft.com/office/drawing/2014/main" id="{D4A38D99-05D8-4BA9-8610-D98DA5C5690B}"/>
              </a:ext>
            </a:extLst>
          </p:cNvPr>
          <p:cNvCxnSpPr>
            <a:cxnSpLocks/>
          </p:cNvCxnSpPr>
          <p:nvPr/>
        </p:nvCxnSpPr>
        <p:spPr>
          <a:xfrm flipH="1">
            <a:off x="6623616" y="2731201"/>
            <a:ext cx="1400809"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9C4BEAE-EE0B-49CC-83FE-64F2C95EDF67}"/>
              </a:ext>
            </a:extLst>
          </p:cNvPr>
          <p:cNvSpPr/>
          <p:nvPr/>
        </p:nvSpPr>
        <p:spPr>
          <a:xfrm>
            <a:off x="3919967" y="2584538"/>
            <a:ext cx="2703649" cy="2933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4" name="TextBox 23">
            <a:extLst>
              <a:ext uri="{FF2B5EF4-FFF2-40B4-BE49-F238E27FC236}">
                <a16:creationId xmlns:a16="http://schemas.microsoft.com/office/drawing/2014/main" id="{F6D1078D-D54D-4585-B71A-C072287950FD}"/>
              </a:ext>
            </a:extLst>
          </p:cNvPr>
          <p:cNvSpPr txBox="1"/>
          <p:nvPr/>
        </p:nvSpPr>
        <p:spPr>
          <a:xfrm>
            <a:off x="7119551" y="2325944"/>
            <a:ext cx="1676400" cy="369332"/>
          </a:xfrm>
          <a:prstGeom prst="rect">
            <a:avLst/>
          </a:prstGeom>
          <a:noFill/>
        </p:spPr>
        <p:txBody>
          <a:bodyPr wrap="square" rtlCol="0">
            <a:spAutoFit/>
          </a:bodyPr>
          <a:lstStyle/>
          <a:p>
            <a:r>
              <a:rPr lang="en-US" dirty="0">
                <a:solidFill>
                  <a:srgbClr val="C00000"/>
                </a:solidFill>
              </a:rPr>
              <a:t>Database file</a:t>
            </a:r>
          </a:p>
        </p:txBody>
      </p:sp>
      <p:sp>
        <p:nvSpPr>
          <p:cNvPr id="26" name="TextBox 25">
            <a:extLst>
              <a:ext uri="{FF2B5EF4-FFF2-40B4-BE49-F238E27FC236}">
                <a16:creationId xmlns:a16="http://schemas.microsoft.com/office/drawing/2014/main" id="{2972CDB0-B946-442B-A2F5-FE81F72B069C}"/>
              </a:ext>
            </a:extLst>
          </p:cNvPr>
          <p:cNvSpPr txBox="1"/>
          <p:nvPr/>
        </p:nvSpPr>
        <p:spPr>
          <a:xfrm>
            <a:off x="489516" y="1589114"/>
            <a:ext cx="996384" cy="304800"/>
          </a:xfrm>
          <a:prstGeom prst="rect">
            <a:avLst/>
          </a:prstGeom>
          <a:noFill/>
        </p:spPr>
        <p:txBody>
          <a:bodyPr wrap="square" rtlCol="0">
            <a:noAutofit/>
          </a:bodyPr>
          <a:lstStyle/>
          <a:p>
            <a:r>
              <a:rPr lang="en-US" sz="1600" dirty="0">
                <a:solidFill>
                  <a:schemeClr val="bg1">
                    <a:lumMod val="85000"/>
                  </a:schemeClr>
                </a:solidFill>
                <a:latin typeface="Consolas" panose="020B0609020204030204" pitchFamily="49" charset="0"/>
              </a:rPr>
              <a:t>C:\UAH&gt;</a:t>
            </a:r>
          </a:p>
        </p:txBody>
      </p:sp>
    </p:spTree>
    <p:extLst>
      <p:ext uri="{BB962C8B-B14F-4D97-AF65-F5344CB8AC3E}">
        <p14:creationId xmlns:p14="http://schemas.microsoft.com/office/powerpoint/2010/main" val="374643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25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par>
                          <p:cTn id="11" fill="hold">
                            <p:stCondLst>
                              <p:cond delay="750"/>
                            </p:stCondLst>
                            <p:childTnLst>
                              <p:par>
                                <p:cTn id="12" presetID="1" presetClass="entr" presetSubtype="0" fill="hold" nodeType="afterEffect">
                                  <p:stCondLst>
                                    <p:cond delay="250"/>
                                  </p:stCondLst>
                                  <p:childTnLst>
                                    <p:set>
                                      <p:cBhvr>
                                        <p:cTn id="13" dur="1" fill="hold">
                                          <p:stCondLst>
                                            <p:cond delay="0"/>
                                          </p:stCondLst>
                                        </p:cTn>
                                        <p:tgtEl>
                                          <p:spTgt spid="14">
                                            <p:txEl>
                                              <p:pRg st="4" end="4"/>
                                            </p:txEl>
                                          </p:spTgt>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25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22" presetClass="entr" presetSubtype="2"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right)">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8839200" cy="609600"/>
          </a:xfrm>
        </p:spPr>
        <p:txBody>
          <a:bodyPr/>
          <a:lstStyle/>
          <a:p>
            <a:r>
              <a:rPr lang="en-US" dirty="0"/>
              <a:t>SQL Command Line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6</a:t>
            </a:fld>
            <a:endParaRPr lang="en-US"/>
          </a:p>
        </p:txBody>
      </p:sp>
      <p:sp>
        <p:nvSpPr>
          <p:cNvPr id="12" name="Rectangle 11">
            <a:extLst>
              <a:ext uri="{FF2B5EF4-FFF2-40B4-BE49-F238E27FC236}">
                <a16:creationId xmlns:a16="http://schemas.microsoft.com/office/drawing/2014/main" id="{BCF575EF-4EB4-4188-8B16-D5FEE897F2F3}"/>
              </a:ext>
            </a:extLst>
          </p:cNvPr>
          <p:cNvSpPr/>
          <p:nvPr/>
        </p:nvSpPr>
        <p:spPr>
          <a:xfrm>
            <a:off x="1371600" y="761402"/>
            <a:ext cx="6400800" cy="4038600"/>
          </a:xfrm>
          <a:prstGeom prst="rect">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C111DF5A-48B3-4398-9A98-1A6AF294FD60}"/>
              </a:ext>
            </a:extLst>
          </p:cNvPr>
          <p:cNvSpPr txBox="1"/>
          <p:nvPr/>
        </p:nvSpPr>
        <p:spPr>
          <a:xfrm>
            <a:off x="1593480" y="735773"/>
            <a:ext cx="1600200" cy="307777"/>
          </a:xfrm>
          <a:prstGeom prst="rect">
            <a:avLst/>
          </a:prstGeom>
          <a:noFill/>
        </p:spPr>
        <p:txBody>
          <a:bodyPr wrap="square" rtlCol="0">
            <a:spAutoFit/>
          </a:bodyPr>
          <a:lstStyle/>
          <a:p>
            <a:r>
              <a:rPr lang="en-US" sz="1400" dirty="0">
                <a:solidFill>
                  <a:schemeClr val="bg1">
                    <a:lumMod val="50000"/>
                  </a:schemeClr>
                </a:solidFill>
                <a:latin typeface="Consolas" panose="020B0609020204030204" pitchFamily="49" charset="0"/>
              </a:rPr>
              <a:t>Command Prompt</a:t>
            </a:r>
          </a:p>
        </p:txBody>
      </p:sp>
      <p:sp>
        <p:nvSpPr>
          <p:cNvPr id="14" name="TextBox 13">
            <a:extLst>
              <a:ext uri="{FF2B5EF4-FFF2-40B4-BE49-F238E27FC236}">
                <a16:creationId xmlns:a16="http://schemas.microsoft.com/office/drawing/2014/main" id="{95ABC3D5-B90B-4F5F-96AC-A27B9291056B}"/>
              </a:ext>
            </a:extLst>
          </p:cNvPr>
          <p:cNvSpPr txBox="1"/>
          <p:nvPr/>
        </p:nvSpPr>
        <p:spPr>
          <a:xfrm>
            <a:off x="1371600" y="1047750"/>
            <a:ext cx="6400800" cy="3752252"/>
          </a:xfrm>
          <a:prstGeom prst="rect">
            <a:avLst/>
          </a:prstGeom>
          <a:solidFill>
            <a:schemeClr val="tx1"/>
          </a:solidFill>
        </p:spPr>
        <p:txBody>
          <a:bodyPr wrap="square" rtlCol="0">
            <a:noAutofit/>
          </a:bodyPr>
          <a:lstStyle/>
          <a:p>
            <a:endParaRPr lang="en-US" sz="1200"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       sqlite3 </a:t>
            </a:r>
            <a:r>
              <a:rPr lang="en-US" dirty="0" err="1">
                <a:solidFill>
                  <a:schemeClr val="bg1">
                    <a:lumMod val="85000"/>
                  </a:schemeClr>
                </a:solidFill>
                <a:latin typeface="Consolas" panose="020B0609020204030204" pitchFamily="49" charset="0"/>
              </a:rPr>
              <a:t>grades.sqlite</a:t>
            </a:r>
            <a:endParaRPr lang="en-US"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SQLite version 3.20.1 2017-08-24 16:21:36</a:t>
            </a:r>
          </a:p>
          <a:p>
            <a:r>
              <a:rPr lang="en-US" dirty="0">
                <a:solidFill>
                  <a:schemeClr val="bg1">
                    <a:lumMod val="85000"/>
                  </a:schemeClr>
                </a:solidFill>
                <a:latin typeface="Consolas" panose="020B0609020204030204" pitchFamily="49" charset="0"/>
              </a:rPr>
              <a:t>Enter ".help" for usage hints.</a:t>
            </a:r>
          </a:p>
          <a:p>
            <a:endParaRPr lang="en-US"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        select * from grades;</a:t>
            </a:r>
          </a:p>
          <a:p>
            <a:endParaRPr lang="en-US"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Chris|99</a:t>
            </a:r>
          </a:p>
          <a:p>
            <a:r>
              <a:rPr lang="en-US" dirty="0">
                <a:solidFill>
                  <a:schemeClr val="bg1">
                    <a:lumMod val="85000"/>
                  </a:schemeClr>
                </a:solidFill>
                <a:latin typeface="Consolas" panose="020B0609020204030204" pitchFamily="49" charset="0"/>
              </a:rPr>
              <a:t>Ann|80</a:t>
            </a:r>
          </a:p>
          <a:p>
            <a:endParaRPr lang="en-US"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       .quit</a:t>
            </a:r>
          </a:p>
        </p:txBody>
      </p:sp>
      <p:grpSp>
        <p:nvGrpSpPr>
          <p:cNvPr id="15" name="Group 14">
            <a:extLst>
              <a:ext uri="{FF2B5EF4-FFF2-40B4-BE49-F238E27FC236}">
                <a16:creationId xmlns:a16="http://schemas.microsoft.com/office/drawing/2014/main" id="{40B84425-6B99-4437-9670-CF188E40F1F2}"/>
              </a:ext>
            </a:extLst>
          </p:cNvPr>
          <p:cNvGrpSpPr/>
          <p:nvPr/>
        </p:nvGrpSpPr>
        <p:grpSpPr>
          <a:xfrm>
            <a:off x="6858000" y="815691"/>
            <a:ext cx="656590" cy="161894"/>
            <a:chOff x="7004050" y="2663326"/>
            <a:chExt cx="656590" cy="161894"/>
          </a:xfrm>
        </p:grpSpPr>
        <p:sp>
          <p:nvSpPr>
            <p:cNvPr id="16" name="Rectangle 15">
              <a:extLst>
                <a:ext uri="{FF2B5EF4-FFF2-40B4-BE49-F238E27FC236}">
                  <a16:creationId xmlns:a16="http://schemas.microsoft.com/office/drawing/2014/main" id="{730BAFEF-F5EC-4FBD-B92B-CFC393523852}"/>
                </a:ext>
              </a:extLst>
            </p:cNvPr>
            <p:cNvSpPr/>
            <p:nvPr/>
          </p:nvSpPr>
          <p:spPr>
            <a:xfrm>
              <a:off x="7239000" y="2663326"/>
              <a:ext cx="152400" cy="161894"/>
            </a:xfrm>
            <a:prstGeom prst="rect">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18275DC-D086-4599-AA51-9FE765CD6A75}"/>
                </a:ext>
              </a:extLst>
            </p:cNvPr>
            <p:cNvGrpSpPr/>
            <p:nvPr/>
          </p:nvGrpSpPr>
          <p:grpSpPr>
            <a:xfrm>
              <a:off x="7531100" y="2679053"/>
              <a:ext cx="129540" cy="127647"/>
              <a:chOff x="5334000" y="1471484"/>
              <a:chExt cx="381000" cy="338265"/>
            </a:xfrm>
          </p:grpSpPr>
          <p:cxnSp>
            <p:nvCxnSpPr>
              <p:cNvPr id="19" name="Straight Connector 18">
                <a:extLst>
                  <a:ext uri="{FF2B5EF4-FFF2-40B4-BE49-F238E27FC236}">
                    <a16:creationId xmlns:a16="http://schemas.microsoft.com/office/drawing/2014/main" id="{37EDCCFC-FF84-4652-9751-A78EE8B36B95}"/>
                  </a:ext>
                </a:extLst>
              </p:cNvPr>
              <p:cNvCxnSpPr>
                <a:cxnSpLocks/>
              </p:cNvCxnSpPr>
              <p:nvPr/>
            </p:nvCxnSpPr>
            <p:spPr>
              <a:xfrm flipV="1">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76D60-37F4-4952-9B24-14E14E14F88C}"/>
                  </a:ext>
                </a:extLst>
              </p:cNvPr>
              <p:cNvCxnSpPr>
                <a:cxnSpLocks/>
              </p:cNvCxnSpPr>
              <p:nvPr/>
            </p:nvCxnSpPr>
            <p:spPr>
              <a:xfrm>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B90BD52-E915-4487-81C9-5F8CD9E356B8}"/>
                </a:ext>
              </a:extLst>
            </p:cNvPr>
            <p:cNvCxnSpPr>
              <a:cxnSpLocks/>
            </p:cNvCxnSpPr>
            <p:nvPr/>
          </p:nvCxnSpPr>
          <p:spPr>
            <a:xfrm>
              <a:off x="7004050" y="2742750"/>
              <a:ext cx="1143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F6C9CB03-F5B7-4957-B515-B213CFA891C3}"/>
              </a:ext>
            </a:extLst>
          </p:cNvPr>
          <p:cNvPicPr>
            <a:picLocks noChangeAspect="1"/>
          </p:cNvPicPr>
          <p:nvPr/>
        </p:nvPicPr>
        <p:blipFill>
          <a:blip r:embed="rId3"/>
          <a:stretch>
            <a:fillRect/>
          </a:stretch>
        </p:blipFill>
        <p:spPr>
          <a:xfrm>
            <a:off x="1441008" y="801739"/>
            <a:ext cx="191383" cy="175846"/>
          </a:xfrm>
          <a:prstGeom prst="rect">
            <a:avLst/>
          </a:prstGeom>
        </p:spPr>
      </p:pic>
      <p:sp>
        <p:nvSpPr>
          <p:cNvPr id="22" name="TextBox 21">
            <a:extLst>
              <a:ext uri="{FF2B5EF4-FFF2-40B4-BE49-F238E27FC236}">
                <a16:creationId xmlns:a16="http://schemas.microsoft.com/office/drawing/2014/main" id="{57ED45EF-7733-4A0E-9901-F02155D5F045}"/>
              </a:ext>
            </a:extLst>
          </p:cNvPr>
          <p:cNvSpPr txBox="1"/>
          <p:nvPr/>
        </p:nvSpPr>
        <p:spPr>
          <a:xfrm>
            <a:off x="1370330" y="1238250"/>
            <a:ext cx="1075690" cy="304800"/>
          </a:xfrm>
          <a:prstGeom prst="rect">
            <a:avLst/>
          </a:prstGeom>
          <a:noFill/>
        </p:spPr>
        <p:txBody>
          <a:bodyPr wrap="square" rtlCol="0">
            <a:noAutofit/>
          </a:bodyPr>
          <a:lstStyle/>
          <a:p>
            <a:r>
              <a:rPr lang="en-US" dirty="0">
                <a:solidFill>
                  <a:schemeClr val="bg1">
                    <a:lumMod val="85000"/>
                  </a:schemeClr>
                </a:solidFill>
                <a:latin typeface="Consolas" panose="020B0609020204030204" pitchFamily="49" charset="0"/>
              </a:rPr>
              <a:t>C:\UAH&gt;</a:t>
            </a:r>
          </a:p>
        </p:txBody>
      </p:sp>
      <p:sp>
        <p:nvSpPr>
          <p:cNvPr id="23" name="TextBox 22">
            <a:extLst>
              <a:ext uri="{FF2B5EF4-FFF2-40B4-BE49-F238E27FC236}">
                <a16:creationId xmlns:a16="http://schemas.microsoft.com/office/drawing/2014/main" id="{EE9C711E-35A1-46B6-A207-F16C123593CD}"/>
              </a:ext>
            </a:extLst>
          </p:cNvPr>
          <p:cNvSpPr txBox="1"/>
          <p:nvPr/>
        </p:nvSpPr>
        <p:spPr>
          <a:xfrm>
            <a:off x="1374775" y="3699510"/>
            <a:ext cx="1075690" cy="304800"/>
          </a:xfrm>
          <a:prstGeom prst="rect">
            <a:avLst/>
          </a:prstGeom>
          <a:noFill/>
        </p:spPr>
        <p:txBody>
          <a:bodyPr wrap="square" rtlCol="0">
            <a:noAutofit/>
          </a:bodyPr>
          <a:lstStyle/>
          <a:p>
            <a:r>
              <a:rPr lang="en-US" dirty="0" err="1">
                <a:solidFill>
                  <a:schemeClr val="bg1">
                    <a:lumMod val="85000"/>
                  </a:schemeClr>
                </a:solidFill>
                <a:latin typeface="Consolas" panose="020B0609020204030204" pitchFamily="49" charset="0"/>
              </a:rPr>
              <a:t>sqlite</a:t>
            </a:r>
            <a:r>
              <a:rPr lang="en-US" dirty="0">
                <a:solidFill>
                  <a:schemeClr val="bg1">
                    <a:lumMod val="85000"/>
                  </a:schemeClr>
                </a:solidFill>
                <a:latin typeface="Consolas" panose="020B0609020204030204" pitchFamily="49" charset="0"/>
              </a:rPr>
              <a:t>&gt;</a:t>
            </a:r>
          </a:p>
        </p:txBody>
      </p:sp>
      <p:sp>
        <p:nvSpPr>
          <p:cNvPr id="24" name="TextBox 23">
            <a:extLst>
              <a:ext uri="{FF2B5EF4-FFF2-40B4-BE49-F238E27FC236}">
                <a16:creationId xmlns:a16="http://schemas.microsoft.com/office/drawing/2014/main" id="{893F1295-B43B-4F63-9233-C53C1D9A6AA0}"/>
              </a:ext>
            </a:extLst>
          </p:cNvPr>
          <p:cNvSpPr txBox="1"/>
          <p:nvPr/>
        </p:nvSpPr>
        <p:spPr>
          <a:xfrm>
            <a:off x="1374775" y="2327910"/>
            <a:ext cx="1075690" cy="304800"/>
          </a:xfrm>
          <a:prstGeom prst="rect">
            <a:avLst/>
          </a:prstGeom>
          <a:noFill/>
        </p:spPr>
        <p:txBody>
          <a:bodyPr wrap="square" rtlCol="0">
            <a:noAutofit/>
          </a:bodyPr>
          <a:lstStyle/>
          <a:p>
            <a:r>
              <a:rPr lang="en-US" dirty="0" err="1">
                <a:solidFill>
                  <a:schemeClr val="bg1">
                    <a:lumMod val="85000"/>
                  </a:schemeClr>
                </a:solidFill>
                <a:latin typeface="Consolas" panose="020B0609020204030204" pitchFamily="49" charset="0"/>
              </a:rPr>
              <a:t>sqlite</a:t>
            </a:r>
            <a:r>
              <a:rPr lang="en-US" dirty="0">
                <a:solidFill>
                  <a:schemeClr val="bg1">
                    <a:lumMod val="85000"/>
                  </a:schemeClr>
                </a:solidFill>
                <a:latin typeface="Consolas" panose="020B0609020204030204" pitchFamily="49" charset="0"/>
              </a:rPr>
              <a:t>&gt;</a:t>
            </a:r>
          </a:p>
        </p:txBody>
      </p:sp>
    </p:spTree>
    <p:extLst>
      <p:ext uri="{BB962C8B-B14F-4D97-AF65-F5344CB8AC3E}">
        <p14:creationId xmlns:p14="http://schemas.microsoft.com/office/powerpoint/2010/main" val="257390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wipe(left)">
                                      <p:cBhvr>
                                        <p:cTn id="7" dur="500"/>
                                        <p:tgtEl>
                                          <p:spTgt spid="14">
                                            <p:txEl>
                                              <p:pRg st="1" end="1"/>
                                            </p:txEl>
                                          </p:spTgt>
                                        </p:tgtEl>
                                      </p:cBhvr>
                                    </p:animEffect>
                                  </p:childTnLst>
                                </p:cTn>
                              </p:par>
                            </p:childTnLst>
                          </p:cTn>
                        </p:par>
                        <p:par>
                          <p:cTn id="8" fill="hold">
                            <p:stCondLst>
                              <p:cond delay="500"/>
                            </p:stCondLst>
                            <p:childTnLst>
                              <p:par>
                                <p:cTn id="9" presetID="1" presetClass="entr" presetSubtype="0" fill="hold" nodeType="afterEffect">
                                  <p:stCondLst>
                                    <p:cond delay="25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25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grpId="0" nodeType="afterEffect">
                                  <p:stCondLst>
                                    <p:cond delay="25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4">
                                            <p:txEl>
                                              <p:pRg st="5" end="5"/>
                                            </p:txEl>
                                          </p:spTgt>
                                        </p:tgtEl>
                                        <p:attrNameLst>
                                          <p:attrName>style.visibility</p:attrName>
                                        </p:attrNameLst>
                                      </p:cBhvr>
                                      <p:to>
                                        <p:strVal val="visible"/>
                                      </p:to>
                                    </p:set>
                                    <p:animEffect transition="in" filter="wipe(left)">
                                      <p:cBhvr>
                                        <p:cTn id="20" dur="500"/>
                                        <p:tgtEl>
                                          <p:spTgt spid="14">
                                            <p:txEl>
                                              <p:pRg st="5" end="5"/>
                                            </p:txEl>
                                          </p:spTgt>
                                        </p:tgtEl>
                                      </p:cBhvr>
                                    </p:animEffect>
                                  </p:childTnLst>
                                </p:cTn>
                              </p:par>
                            </p:childTnLst>
                          </p:cTn>
                        </p:par>
                        <p:par>
                          <p:cTn id="21" fill="hold">
                            <p:stCondLst>
                              <p:cond delay="500"/>
                            </p:stCondLst>
                            <p:childTnLst>
                              <p:par>
                                <p:cTn id="22" presetID="1" presetClass="entr" presetSubtype="0" fill="hold" nodeType="afterEffect">
                                  <p:stCondLst>
                                    <p:cond delay="250"/>
                                  </p:stCondLst>
                                  <p:childTnLst>
                                    <p:set>
                                      <p:cBhvr>
                                        <p:cTn id="23" dur="1" fill="hold">
                                          <p:stCondLst>
                                            <p:cond delay="0"/>
                                          </p:stCondLst>
                                        </p:cTn>
                                        <p:tgtEl>
                                          <p:spTgt spid="14">
                                            <p:txEl>
                                              <p:pRg st="7" end="7"/>
                                            </p:txEl>
                                          </p:spTgt>
                                        </p:tgtEl>
                                        <p:attrNameLst>
                                          <p:attrName>style.visibility</p:attrName>
                                        </p:attrNameLst>
                                      </p:cBhvr>
                                      <p:to>
                                        <p:strVal val="visible"/>
                                      </p:to>
                                    </p:set>
                                  </p:childTnLst>
                                </p:cTn>
                              </p:par>
                              <p:par>
                                <p:cTn id="24" presetID="1" presetClass="entr" presetSubtype="0" fill="hold" nodeType="withEffect">
                                  <p:stCondLst>
                                    <p:cond delay="250"/>
                                  </p:stCondLst>
                                  <p:childTnLst>
                                    <p:set>
                                      <p:cBhvr>
                                        <p:cTn id="25" dur="1" fill="hold">
                                          <p:stCondLst>
                                            <p:cond delay="0"/>
                                          </p:stCondLst>
                                        </p:cTn>
                                        <p:tgtEl>
                                          <p:spTgt spid="14">
                                            <p:txEl>
                                              <p:pRg st="8" end="8"/>
                                            </p:txEl>
                                          </p:spTgt>
                                        </p:tgtEl>
                                        <p:attrNameLst>
                                          <p:attrName>style.visibility</p:attrName>
                                        </p:attrNameLst>
                                      </p:cBhvr>
                                      <p:to>
                                        <p:strVal val="visible"/>
                                      </p:to>
                                    </p:set>
                                  </p:childTnLst>
                                </p:cTn>
                              </p:par>
                            </p:childTnLst>
                          </p:cTn>
                        </p:par>
                        <p:par>
                          <p:cTn id="26" fill="hold">
                            <p:stCondLst>
                              <p:cond delay="750"/>
                            </p:stCondLst>
                            <p:childTnLst>
                              <p:par>
                                <p:cTn id="27" presetID="1" presetClass="entr" presetSubtype="0" fill="hold" grpId="0" nodeType="afterEffect">
                                  <p:stCondLst>
                                    <p:cond delay="25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xEl>
                                              <p:pRg st="10" end="10"/>
                                            </p:txEl>
                                          </p:spTgt>
                                        </p:tgtEl>
                                        <p:attrNameLst>
                                          <p:attrName>style.visibility</p:attrName>
                                        </p:attrNameLst>
                                      </p:cBhvr>
                                      <p:to>
                                        <p:strVal val="visible"/>
                                      </p:to>
                                    </p:set>
                                    <p:animEffect transition="in" filter="wipe(left)">
                                      <p:cBhvr>
                                        <p:cTn id="33"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1" y="57150"/>
            <a:ext cx="8991600" cy="609600"/>
          </a:xfrm>
        </p:spPr>
        <p:txBody>
          <a:bodyPr/>
          <a:lstStyle/>
          <a:p>
            <a:r>
              <a:rPr lang="en-US" dirty="0"/>
              <a:t>SQL Basics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12" name="Content Placeholder 2"/>
          <p:cNvSpPr txBox="1">
            <a:spLocks/>
          </p:cNvSpPr>
          <p:nvPr/>
        </p:nvSpPr>
        <p:spPr>
          <a:xfrm>
            <a:off x="5029200" y="750075"/>
            <a:ext cx="3723443" cy="19050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rPr>
              <a:t>-- comments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rPr>
              <a:t>Case </a:t>
            </a:r>
            <a:r>
              <a:rPr kumimoji="0" lang="en-US" sz="2400" b="0" i="0" u="none" strike="noStrike" kern="1200" cap="none" spc="0" normalizeH="0" baseline="0" noProof="0" dirty="0" err="1">
                <a:ln>
                  <a:noFill/>
                </a:ln>
                <a:solidFill>
                  <a:prstClr val="white">
                    <a:lumMod val="50000"/>
                  </a:prstClr>
                </a:solidFill>
                <a:effectLst/>
                <a:uLnTx/>
                <a:uFillTx/>
                <a:latin typeface="Palatino Linotype" panose="02040502050505030304" pitchFamily="18" charset="0"/>
                <a:ea typeface="+mn-ea"/>
                <a:cs typeface="+mn-cs"/>
              </a:rPr>
              <a:t>INsensitive</a:t>
            </a:r>
            <a:endPar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rPr>
              <a:t>Use multi-lines as needed</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rPr>
              <a:t>End commands with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endParaRPr>
          </a:p>
        </p:txBody>
      </p:sp>
      <p:sp>
        <p:nvSpPr>
          <p:cNvPr id="7" name="TextBox 6"/>
          <p:cNvSpPr txBox="1"/>
          <p:nvPr/>
        </p:nvSpPr>
        <p:spPr>
          <a:xfrm>
            <a:off x="228600" y="819150"/>
            <a:ext cx="5181600" cy="3914918"/>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DROP</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CREATE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grades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(20),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up to 20 characters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 </a:t>
            </a:r>
            <a:r>
              <a:rPr kumimoji="0" lang="en-US" sz="1200" b="1" i="0" u="none" strike="noStrike" kern="1200" cap="none" spc="0" normalizeH="0" baseline="0" noProof="0" dirty="0">
                <a:ln>
                  <a:noFill/>
                </a:ln>
                <a:solidFill>
                  <a:srgbClr val="4000C8"/>
                </a:solidFill>
                <a:effectLst/>
                <a:uLnTx/>
                <a:uFillTx/>
                <a:latin typeface="Courier New" panose="02070309020205020404" pitchFamily="49" charset="0"/>
                <a:ea typeface="Calibri" panose="020F0502020204030204" pitchFamily="34" charset="0"/>
                <a:cs typeface="Times New Roman" panose="02020603050405020304" pitchFamily="18" charset="0"/>
              </a:rPr>
              <a:t>INT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column name and type</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grades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grade,name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columns to set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(90,</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values in same order</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grades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'Ann'</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,85);</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grades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all columns, all rows</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a:lnSpc>
                <a:spcPct val="115000"/>
              </a:lnSpc>
              <a:defRPr/>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SELECT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name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FROM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408080"/>
                </a:solidFill>
                <a:latin typeface="Courier New" panose="02070309020205020404" pitchFamily="49" charset="0"/>
                <a:ea typeface="Calibri" panose="020F0502020204030204" pitchFamily="34" charset="0"/>
                <a:cs typeface="Times New Roman" panose="02020603050405020304" pitchFamily="18" charset="0"/>
              </a:rPr>
              <a:t>-- name column from all rows</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5943600" y="2984816"/>
            <a:ext cx="2466247" cy="1568134"/>
          </a:xfrm>
          <a:prstGeom prst="rect">
            <a:avLst/>
          </a:prstGeom>
          <a:ln>
            <a:solidFill>
              <a:schemeClr val="tx2"/>
            </a:solidFill>
          </a:ln>
        </p:spPr>
      </p:pic>
    </p:spTree>
    <p:extLst>
      <p:ext uri="{BB962C8B-B14F-4D97-AF65-F5344CB8AC3E}">
        <p14:creationId xmlns:p14="http://schemas.microsoft.com/office/powerpoint/2010/main" val="156668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7" end="7"/>
                                            </p:txEl>
                                          </p:spTgt>
                                        </p:tgtEl>
                                        <p:attrNameLst>
                                          <p:attrName>style.visibility</p:attrName>
                                        </p:attrNameLst>
                                      </p:cBhvr>
                                      <p:to>
                                        <p:strVal val="visible"/>
                                      </p:to>
                                    </p:set>
                                    <p:animEffect transition="in" filter="fade">
                                      <p:cBhvr>
                                        <p:cTn id="12" dur="500"/>
                                        <p:tgtEl>
                                          <p:spTgt spid="7">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animEffect transition="in" filter="fade">
                                      <p:cBhvr>
                                        <p:cTn id="15" dur="500"/>
                                        <p:tgtEl>
                                          <p:spTgt spid="7">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9" end="9"/>
                                            </p:txEl>
                                          </p:spTgt>
                                        </p:tgtEl>
                                        <p:attrNameLst>
                                          <p:attrName>style.visibility</p:attrName>
                                        </p:attrNameLst>
                                      </p:cBhvr>
                                      <p:to>
                                        <p:strVal val="visible"/>
                                      </p:to>
                                    </p:set>
                                    <p:animEffect transition="in" filter="fade">
                                      <p:cBhvr>
                                        <p:cTn id="18" dur="500"/>
                                        <p:tgtEl>
                                          <p:spTgt spid="7">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animEffect transition="in" filter="fade">
                                      <p:cBhvr>
                                        <p:cTn id="23" dur="500"/>
                                        <p:tgtEl>
                                          <p:spTgt spid="7">
                                            <p:txEl>
                                              <p:pRg st="11" end="1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13" end="13"/>
                                            </p:txEl>
                                          </p:spTgt>
                                        </p:tgtEl>
                                        <p:attrNameLst>
                                          <p:attrName>style.visibility</p:attrName>
                                        </p:attrNameLst>
                                      </p:cBhvr>
                                      <p:to>
                                        <p:strVal val="visible"/>
                                      </p:to>
                                    </p:set>
                                    <p:animEffect transition="in" filter="fade">
                                      <p:cBhvr>
                                        <p:cTn id="28" dur="500"/>
                                        <p:tgtEl>
                                          <p:spTgt spid="7">
                                            <p:txEl>
                                              <p:pRg st="13" end="1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15" end="15"/>
                                            </p:txEl>
                                          </p:spTgt>
                                        </p:tgtEl>
                                        <p:attrNameLst>
                                          <p:attrName>style.visibility</p:attrName>
                                        </p:attrNameLst>
                                      </p:cBhvr>
                                      <p:to>
                                        <p:strVal val="visible"/>
                                      </p:to>
                                    </p:set>
                                    <p:animEffect transition="in" filter="fade">
                                      <p:cBhvr>
                                        <p:cTn id="38" dur="500"/>
                                        <p:tgtEl>
                                          <p:spTgt spid="7">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3657600" cy="609600"/>
          </a:xfrm>
        </p:spPr>
        <p:txBody>
          <a:bodyPr/>
          <a:lstStyle/>
          <a:p>
            <a:r>
              <a:rPr lang="en-US" dirty="0"/>
              <a:t>SQL Scripts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8</a:t>
            </a:fld>
            <a:endParaRPr lang="en-US"/>
          </a:p>
        </p:txBody>
      </p:sp>
      <p:sp>
        <p:nvSpPr>
          <p:cNvPr id="12" name="Rectangle 11">
            <a:extLst>
              <a:ext uri="{FF2B5EF4-FFF2-40B4-BE49-F238E27FC236}">
                <a16:creationId xmlns:a16="http://schemas.microsoft.com/office/drawing/2014/main" id="{BCF575EF-4EB4-4188-8B16-D5FEE897F2F3}"/>
              </a:ext>
            </a:extLst>
          </p:cNvPr>
          <p:cNvSpPr/>
          <p:nvPr/>
        </p:nvSpPr>
        <p:spPr>
          <a:xfrm>
            <a:off x="228600" y="818885"/>
            <a:ext cx="6400800" cy="4038600"/>
          </a:xfrm>
          <a:prstGeom prst="rect">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C111DF5A-48B3-4398-9A98-1A6AF294FD60}"/>
              </a:ext>
            </a:extLst>
          </p:cNvPr>
          <p:cNvSpPr txBox="1"/>
          <p:nvPr/>
        </p:nvSpPr>
        <p:spPr>
          <a:xfrm>
            <a:off x="450480" y="793256"/>
            <a:ext cx="1600200" cy="307777"/>
          </a:xfrm>
          <a:prstGeom prst="rect">
            <a:avLst/>
          </a:prstGeom>
          <a:noFill/>
        </p:spPr>
        <p:txBody>
          <a:bodyPr wrap="square" rtlCol="0">
            <a:spAutoFit/>
          </a:bodyPr>
          <a:lstStyle/>
          <a:p>
            <a:r>
              <a:rPr lang="en-US" sz="1400" dirty="0">
                <a:solidFill>
                  <a:schemeClr val="bg1">
                    <a:lumMod val="50000"/>
                  </a:schemeClr>
                </a:solidFill>
                <a:latin typeface="Consolas" panose="020B0609020204030204" pitchFamily="49" charset="0"/>
              </a:rPr>
              <a:t>Command Prompt</a:t>
            </a:r>
          </a:p>
        </p:txBody>
      </p:sp>
      <p:sp>
        <p:nvSpPr>
          <p:cNvPr id="14" name="TextBox 13">
            <a:extLst>
              <a:ext uri="{FF2B5EF4-FFF2-40B4-BE49-F238E27FC236}">
                <a16:creationId xmlns:a16="http://schemas.microsoft.com/office/drawing/2014/main" id="{95ABC3D5-B90B-4F5F-96AC-A27B9291056B}"/>
              </a:ext>
            </a:extLst>
          </p:cNvPr>
          <p:cNvSpPr txBox="1"/>
          <p:nvPr/>
        </p:nvSpPr>
        <p:spPr>
          <a:xfrm>
            <a:off x="228600" y="1105233"/>
            <a:ext cx="6400800" cy="3752252"/>
          </a:xfrm>
          <a:prstGeom prst="rect">
            <a:avLst/>
          </a:prstGeom>
          <a:solidFill>
            <a:schemeClr val="tx1"/>
          </a:solidFill>
        </p:spPr>
        <p:txBody>
          <a:bodyPr wrap="square" rtlCol="0">
            <a:noAutofit/>
          </a:bodyPr>
          <a:lstStyle/>
          <a:p>
            <a:r>
              <a:rPr lang="en-US" sz="1600" dirty="0">
                <a:solidFill>
                  <a:schemeClr val="bg1">
                    <a:lumMod val="85000"/>
                  </a:schemeClr>
                </a:solidFill>
                <a:latin typeface="Consolas" panose="020B0609020204030204" pitchFamily="49" charset="0"/>
              </a:rPr>
              <a:t>       </a:t>
            </a:r>
            <a:r>
              <a:rPr lang="en-US" sz="1600" dirty="0" err="1">
                <a:solidFill>
                  <a:schemeClr val="bg1">
                    <a:lumMod val="85000"/>
                  </a:schemeClr>
                </a:solidFill>
                <a:latin typeface="Consolas" panose="020B0609020204030204" pitchFamily="49" charset="0"/>
              </a:rPr>
              <a:t>dir</a:t>
            </a:r>
            <a:r>
              <a:rPr lang="en-US" sz="1600" dirty="0">
                <a:solidFill>
                  <a:schemeClr val="bg1">
                    <a:lumMod val="85000"/>
                  </a:schemeClr>
                </a:solidFill>
                <a:latin typeface="Consolas" panose="020B0609020204030204" pitchFamily="49" charset="0"/>
              </a:rPr>
              <a:t> /b</a:t>
            </a:r>
          </a:p>
          <a:p>
            <a:r>
              <a:rPr lang="en-US" sz="1600" dirty="0" err="1">
                <a:solidFill>
                  <a:schemeClr val="bg1">
                    <a:lumMod val="85000"/>
                  </a:schemeClr>
                </a:solidFill>
                <a:latin typeface="Consolas" panose="020B0609020204030204" pitchFamily="49" charset="0"/>
              </a:rPr>
              <a:t>grades.sqlite</a:t>
            </a:r>
            <a:endParaRPr lang="en-US" sz="1600" dirty="0">
              <a:solidFill>
                <a:schemeClr val="bg1">
                  <a:lumMod val="85000"/>
                </a:schemeClr>
              </a:solidFill>
              <a:latin typeface="Consolas" panose="020B0609020204030204" pitchFamily="49" charset="0"/>
            </a:endParaRPr>
          </a:p>
          <a:p>
            <a:r>
              <a:rPr lang="en-US" sz="1600" dirty="0" err="1">
                <a:solidFill>
                  <a:schemeClr val="bg1">
                    <a:lumMod val="85000"/>
                  </a:schemeClr>
                </a:solidFill>
                <a:latin typeface="Consolas" panose="020B0609020204030204" pitchFamily="49" charset="0"/>
              </a:rPr>
              <a:t>initGrades.sql</a:t>
            </a:r>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sqlite3.exe</a:t>
            </a:r>
          </a:p>
          <a:p>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       sqlite3 </a:t>
            </a:r>
            <a:r>
              <a:rPr lang="en-US" sz="1600" dirty="0" err="1">
                <a:solidFill>
                  <a:schemeClr val="bg1">
                    <a:lumMod val="85000"/>
                  </a:schemeClr>
                </a:solidFill>
                <a:latin typeface="Consolas" panose="020B0609020204030204" pitchFamily="49" charset="0"/>
              </a:rPr>
              <a:t>grades.sqlite</a:t>
            </a:r>
            <a:r>
              <a:rPr lang="en-US" sz="1600" dirty="0">
                <a:solidFill>
                  <a:schemeClr val="bg1">
                    <a:lumMod val="85000"/>
                  </a:schemeClr>
                </a:solidFill>
                <a:latin typeface="Consolas" panose="020B0609020204030204" pitchFamily="49" charset="0"/>
              </a:rPr>
              <a:t> &lt; </a:t>
            </a:r>
            <a:r>
              <a:rPr lang="en-US" sz="1600" dirty="0" err="1">
                <a:solidFill>
                  <a:schemeClr val="bg1">
                    <a:lumMod val="85000"/>
                  </a:schemeClr>
                </a:solidFill>
                <a:latin typeface="Consolas" panose="020B0609020204030204" pitchFamily="49" charset="0"/>
              </a:rPr>
              <a:t>initGrades.sql</a:t>
            </a:r>
            <a:endParaRPr lang="en-US" sz="1600" dirty="0">
              <a:solidFill>
                <a:schemeClr val="bg1">
                  <a:lumMod val="85000"/>
                </a:schemeClr>
              </a:solidFill>
              <a:latin typeface="Consolas" panose="020B0609020204030204" pitchFamily="49" charset="0"/>
            </a:endParaRPr>
          </a:p>
          <a:p>
            <a:endParaRPr lang="en-US" sz="1600" dirty="0">
              <a:solidFill>
                <a:schemeClr val="bg1">
                  <a:lumMod val="85000"/>
                </a:schemeClr>
              </a:solidFill>
              <a:latin typeface="Consolas" panose="020B0609020204030204" pitchFamily="49" charset="0"/>
            </a:endParaRPr>
          </a:p>
          <a:p>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       sqlite3 </a:t>
            </a:r>
            <a:r>
              <a:rPr lang="en-US" sz="1600" dirty="0" err="1">
                <a:solidFill>
                  <a:schemeClr val="bg1">
                    <a:lumMod val="85000"/>
                  </a:schemeClr>
                </a:solidFill>
                <a:latin typeface="Consolas" panose="020B0609020204030204" pitchFamily="49" charset="0"/>
              </a:rPr>
              <a:t>grades.sqlite</a:t>
            </a:r>
            <a:r>
              <a:rPr lang="en-US" sz="1600" dirty="0">
                <a:solidFill>
                  <a:schemeClr val="bg1">
                    <a:lumMod val="85000"/>
                  </a:schemeClr>
                </a:solidFill>
                <a:latin typeface="Consolas" panose="020B0609020204030204" pitchFamily="49" charset="0"/>
              </a:rPr>
              <a:t> "select * from grades;"</a:t>
            </a:r>
          </a:p>
          <a:p>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Chris|90</a:t>
            </a:r>
          </a:p>
          <a:p>
            <a:r>
              <a:rPr lang="en-US" sz="1600" dirty="0">
                <a:solidFill>
                  <a:schemeClr val="bg1">
                    <a:lumMod val="85000"/>
                  </a:schemeClr>
                </a:solidFill>
                <a:latin typeface="Consolas" panose="020B0609020204030204" pitchFamily="49" charset="0"/>
              </a:rPr>
              <a:t>Ann|85</a:t>
            </a:r>
          </a:p>
          <a:p>
            <a:r>
              <a:rPr lang="en-US" sz="1600" dirty="0">
                <a:solidFill>
                  <a:schemeClr val="bg1">
                    <a:lumMod val="85000"/>
                  </a:schemeClr>
                </a:solidFill>
                <a:latin typeface="Consolas" panose="020B0609020204030204" pitchFamily="49" charset="0"/>
              </a:rPr>
              <a:t>Pat|97</a:t>
            </a:r>
          </a:p>
        </p:txBody>
      </p:sp>
      <p:grpSp>
        <p:nvGrpSpPr>
          <p:cNvPr id="15" name="Group 14">
            <a:extLst>
              <a:ext uri="{FF2B5EF4-FFF2-40B4-BE49-F238E27FC236}">
                <a16:creationId xmlns:a16="http://schemas.microsoft.com/office/drawing/2014/main" id="{40B84425-6B99-4437-9670-CF188E40F1F2}"/>
              </a:ext>
            </a:extLst>
          </p:cNvPr>
          <p:cNvGrpSpPr/>
          <p:nvPr/>
        </p:nvGrpSpPr>
        <p:grpSpPr>
          <a:xfrm>
            <a:off x="5715000" y="873174"/>
            <a:ext cx="656590" cy="161894"/>
            <a:chOff x="7004050" y="2663326"/>
            <a:chExt cx="656590" cy="161894"/>
          </a:xfrm>
        </p:grpSpPr>
        <p:sp>
          <p:nvSpPr>
            <p:cNvPr id="16" name="Rectangle 15">
              <a:extLst>
                <a:ext uri="{FF2B5EF4-FFF2-40B4-BE49-F238E27FC236}">
                  <a16:creationId xmlns:a16="http://schemas.microsoft.com/office/drawing/2014/main" id="{730BAFEF-F5EC-4FBD-B92B-CFC393523852}"/>
                </a:ext>
              </a:extLst>
            </p:cNvPr>
            <p:cNvSpPr/>
            <p:nvPr/>
          </p:nvSpPr>
          <p:spPr>
            <a:xfrm>
              <a:off x="7239000" y="2663326"/>
              <a:ext cx="152400" cy="161894"/>
            </a:xfrm>
            <a:prstGeom prst="rect">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18275DC-D086-4599-AA51-9FE765CD6A75}"/>
                </a:ext>
              </a:extLst>
            </p:cNvPr>
            <p:cNvGrpSpPr/>
            <p:nvPr/>
          </p:nvGrpSpPr>
          <p:grpSpPr>
            <a:xfrm>
              <a:off x="7531100" y="2679053"/>
              <a:ext cx="129540" cy="127647"/>
              <a:chOff x="5334000" y="1471484"/>
              <a:chExt cx="381000" cy="338265"/>
            </a:xfrm>
          </p:grpSpPr>
          <p:cxnSp>
            <p:nvCxnSpPr>
              <p:cNvPr id="19" name="Straight Connector 18">
                <a:extLst>
                  <a:ext uri="{FF2B5EF4-FFF2-40B4-BE49-F238E27FC236}">
                    <a16:creationId xmlns:a16="http://schemas.microsoft.com/office/drawing/2014/main" id="{37EDCCFC-FF84-4652-9751-A78EE8B36B95}"/>
                  </a:ext>
                </a:extLst>
              </p:cNvPr>
              <p:cNvCxnSpPr>
                <a:cxnSpLocks/>
              </p:cNvCxnSpPr>
              <p:nvPr/>
            </p:nvCxnSpPr>
            <p:spPr>
              <a:xfrm flipV="1">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76D60-37F4-4952-9B24-14E14E14F88C}"/>
                  </a:ext>
                </a:extLst>
              </p:cNvPr>
              <p:cNvCxnSpPr>
                <a:cxnSpLocks/>
              </p:cNvCxnSpPr>
              <p:nvPr/>
            </p:nvCxnSpPr>
            <p:spPr>
              <a:xfrm>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B90BD52-E915-4487-81C9-5F8CD9E356B8}"/>
                </a:ext>
              </a:extLst>
            </p:cNvPr>
            <p:cNvCxnSpPr>
              <a:cxnSpLocks/>
            </p:cNvCxnSpPr>
            <p:nvPr/>
          </p:nvCxnSpPr>
          <p:spPr>
            <a:xfrm>
              <a:off x="7004050" y="2742750"/>
              <a:ext cx="1143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F6C9CB03-F5B7-4957-B515-B213CFA891C3}"/>
              </a:ext>
            </a:extLst>
          </p:cNvPr>
          <p:cNvPicPr>
            <a:picLocks noChangeAspect="1"/>
          </p:cNvPicPr>
          <p:nvPr/>
        </p:nvPicPr>
        <p:blipFill>
          <a:blip r:embed="rId3"/>
          <a:stretch>
            <a:fillRect/>
          </a:stretch>
        </p:blipFill>
        <p:spPr>
          <a:xfrm>
            <a:off x="298008" y="859222"/>
            <a:ext cx="191383" cy="175846"/>
          </a:xfrm>
          <a:prstGeom prst="rect">
            <a:avLst/>
          </a:prstGeom>
        </p:spPr>
      </p:pic>
      <p:sp>
        <p:nvSpPr>
          <p:cNvPr id="25" name="TextBox 24">
            <a:extLst>
              <a:ext uri="{FF2B5EF4-FFF2-40B4-BE49-F238E27FC236}">
                <a16:creationId xmlns:a16="http://schemas.microsoft.com/office/drawing/2014/main" id="{E6D8805B-3714-4670-B993-1D5C11FEA6BC}"/>
              </a:ext>
            </a:extLst>
          </p:cNvPr>
          <p:cNvSpPr txBox="1"/>
          <p:nvPr/>
        </p:nvSpPr>
        <p:spPr>
          <a:xfrm>
            <a:off x="229870" y="1101090"/>
            <a:ext cx="1075690" cy="304800"/>
          </a:xfrm>
          <a:prstGeom prst="rect">
            <a:avLst/>
          </a:prstGeom>
          <a:noFill/>
        </p:spPr>
        <p:txBody>
          <a:bodyPr wrap="square" rtlCol="0">
            <a:noAutofit/>
          </a:bodyPr>
          <a:lstStyle/>
          <a:p>
            <a:r>
              <a:rPr lang="en-US" sz="1600" dirty="0">
                <a:solidFill>
                  <a:schemeClr val="bg1">
                    <a:lumMod val="85000"/>
                  </a:schemeClr>
                </a:solidFill>
                <a:latin typeface="Consolas" panose="020B0609020204030204" pitchFamily="49" charset="0"/>
              </a:rPr>
              <a:t>C:\UAH&gt;</a:t>
            </a:r>
          </a:p>
        </p:txBody>
      </p:sp>
      <p:sp>
        <p:nvSpPr>
          <p:cNvPr id="26" name="TextBox 25">
            <a:extLst>
              <a:ext uri="{FF2B5EF4-FFF2-40B4-BE49-F238E27FC236}">
                <a16:creationId xmlns:a16="http://schemas.microsoft.com/office/drawing/2014/main" id="{9686F7BA-BA50-49DA-A15D-DD69F91E1A19}"/>
              </a:ext>
            </a:extLst>
          </p:cNvPr>
          <p:cNvSpPr txBox="1"/>
          <p:nvPr/>
        </p:nvSpPr>
        <p:spPr>
          <a:xfrm>
            <a:off x="220610" y="3051810"/>
            <a:ext cx="1075690" cy="304800"/>
          </a:xfrm>
          <a:prstGeom prst="rect">
            <a:avLst/>
          </a:prstGeom>
          <a:noFill/>
        </p:spPr>
        <p:txBody>
          <a:bodyPr wrap="square" rtlCol="0">
            <a:noAutofit/>
          </a:bodyPr>
          <a:lstStyle/>
          <a:p>
            <a:r>
              <a:rPr lang="en-US" sz="1600" dirty="0">
                <a:solidFill>
                  <a:schemeClr val="bg1">
                    <a:lumMod val="85000"/>
                  </a:schemeClr>
                </a:solidFill>
                <a:latin typeface="Consolas" panose="020B0609020204030204" pitchFamily="49" charset="0"/>
              </a:rPr>
              <a:t>C:\UAH&gt;</a:t>
            </a:r>
          </a:p>
        </p:txBody>
      </p:sp>
      <p:sp>
        <p:nvSpPr>
          <p:cNvPr id="27" name="TextBox 26">
            <a:extLst>
              <a:ext uri="{FF2B5EF4-FFF2-40B4-BE49-F238E27FC236}">
                <a16:creationId xmlns:a16="http://schemas.microsoft.com/office/drawing/2014/main" id="{E4C7B5B8-1187-4022-813B-0C795577E969}"/>
              </a:ext>
            </a:extLst>
          </p:cNvPr>
          <p:cNvSpPr txBox="1"/>
          <p:nvPr/>
        </p:nvSpPr>
        <p:spPr>
          <a:xfrm>
            <a:off x="228230" y="2312670"/>
            <a:ext cx="1075690" cy="304800"/>
          </a:xfrm>
          <a:prstGeom prst="rect">
            <a:avLst/>
          </a:prstGeom>
          <a:noFill/>
        </p:spPr>
        <p:txBody>
          <a:bodyPr wrap="square" rtlCol="0">
            <a:noAutofit/>
          </a:bodyPr>
          <a:lstStyle/>
          <a:p>
            <a:r>
              <a:rPr lang="en-US" sz="1600" dirty="0">
                <a:solidFill>
                  <a:schemeClr val="bg1">
                    <a:lumMod val="85000"/>
                  </a:schemeClr>
                </a:solidFill>
                <a:latin typeface="Consolas" panose="020B0609020204030204" pitchFamily="49" charset="0"/>
              </a:rPr>
              <a:t>C:\UAH&gt;</a:t>
            </a:r>
          </a:p>
        </p:txBody>
      </p:sp>
      <p:pic>
        <p:nvPicPr>
          <p:cNvPr id="9" name="Picture 8">
            <a:extLst>
              <a:ext uri="{FF2B5EF4-FFF2-40B4-BE49-F238E27FC236}">
                <a16:creationId xmlns:a16="http://schemas.microsoft.com/office/drawing/2014/main" id="{22FF4C08-51A7-43A3-AAF9-B890A4103476}"/>
              </a:ext>
            </a:extLst>
          </p:cNvPr>
          <p:cNvPicPr>
            <a:picLocks noChangeAspect="1"/>
          </p:cNvPicPr>
          <p:nvPr/>
        </p:nvPicPr>
        <p:blipFill>
          <a:blip r:embed="rId4"/>
          <a:stretch>
            <a:fillRect/>
          </a:stretch>
        </p:blipFill>
        <p:spPr>
          <a:xfrm>
            <a:off x="5524500" y="162308"/>
            <a:ext cx="3476190" cy="2790476"/>
          </a:xfrm>
          <a:prstGeom prst="rect">
            <a:avLst/>
          </a:prstGeom>
        </p:spPr>
      </p:pic>
      <p:cxnSp>
        <p:nvCxnSpPr>
          <p:cNvPr id="22" name="Straight Arrow Connector 21">
            <a:extLst>
              <a:ext uri="{FF2B5EF4-FFF2-40B4-BE49-F238E27FC236}">
                <a16:creationId xmlns:a16="http://schemas.microsoft.com/office/drawing/2014/main" id="{0D2F5DCC-356D-4577-8AA5-E8C9A74DE5F5}"/>
              </a:ext>
            </a:extLst>
          </p:cNvPr>
          <p:cNvCxnSpPr>
            <a:cxnSpLocks/>
          </p:cNvCxnSpPr>
          <p:nvPr/>
        </p:nvCxnSpPr>
        <p:spPr>
          <a:xfrm flipH="1">
            <a:off x="1981200" y="343116"/>
            <a:ext cx="3591660" cy="1390434"/>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80659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25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par>
                          <p:cTn id="11" fill="hold">
                            <p:stCondLst>
                              <p:cond delay="750"/>
                            </p:stCondLst>
                            <p:childTnLst>
                              <p:par>
                                <p:cTn id="12" presetID="1" presetClass="entr" presetSubtype="0" fill="hold" nodeType="afterEffect">
                                  <p:stCondLst>
                                    <p:cond delay="0"/>
                                  </p:stCondLst>
                                  <p:childTnLst>
                                    <p:set>
                                      <p:cBhvr>
                                        <p:cTn id="13" dur="1" fill="hold">
                                          <p:stCondLst>
                                            <p:cond delay="0"/>
                                          </p:stCondLst>
                                        </p:cTn>
                                        <p:tgtEl>
                                          <p:spTgt spid="14">
                                            <p:txEl>
                                              <p:pRg st="2" end="2"/>
                                            </p:txEl>
                                          </p:spTgt>
                                        </p:tgtEl>
                                        <p:attrNameLst>
                                          <p:attrName>style.visibility</p:attrName>
                                        </p:attrNameLst>
                                      </p:cBhvr>
                                      <p:to>
                                        <p:strVal val="visible"/>
                                      </p:to>
                                    </p:set>
                                  </p:childTnLst>
                                </p:cTn>
                              </p:par>
                            </p:childTnLst>
                          </p:cTn>
                        </p:par>
                        <p:par>
                          <p:cTn id="14" fill="hold">
                            <p:stCondLst>
                              <p:cond delay="750"/>
                            </p:stCondLst>
                            <p:childTnLst>
                              <p:par>
                                <p:cTn id="15" presetID="1" presetClass="entr" presetSubtype="0" fill="hold" nodeType="after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childTnLst>
                          </p:cTn>
                        </p:par>
                        <p:par>
                          <p:cTn id="17" fill="hold">
                            <p:stCondLst>
                              <p:cond delay="750"/>
                            </p:stCondLst>
                            <p:childTnLst>
                              <p:par>
                                <p:cTn id="18" presetID="1" presetClass="entr" presetSubtype="0" fill="hold" grpId="0" nodeType="afterEffect">
                                  <p:stCondLst>
                                    <p:cond delay="25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right)">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4">
                                            <p:txEl>
                                              <p:pRg st="5" end="5"/>
                                            </p:txEl>
                                          </p:spTgt>
                                        </p:tgtEl>
                                        <p:attrNameLst>
                                          <p:attrName>style.visibility</p:attrName>
                                        </p:attrNameLst>
                                      </p:cBhvr>
                                      <p:to>
                                        <p:strVal val="visible"/>
                                      </p:to>
                                    </p:set>
                                    <p:animEffect transition="in" filter="wipe(left)">
                                      <p:cBhvr>
                                        <p:cTn id="29" dur="500"/>
                                        <p:tgtEl>
                                          <p:spTgt spid="14">
                                            <p:txEl>
                                              <p:pRg st="5" end="5"/>
                                            </p:txEl>
                                          </p:spTgt>
                                        </p:tgtEl>
                                      </p:cBhvr>
                                    </p:animEffect>
                                  </p:childTnLst>
                                </p:cTn>
                              </p:par>
                            </p:childTnLst>
                          </p:cTn>
                        </p:par>
                        <p:par>
                          <p:cTn id="30" fill="hold">
                            <p:stCondLst>
                              <p:cond delay="500"/>
                            </p:stCondLst>
                            <p:childTnLst>
                              <p:par>
                                <p:cTn id="31" presetID="1" presetClass="entr" presetSubtype="0" fill="hold" grpId="0" nodeType="afterEffect">
                                  <p:stCondLst>
                                    <p:cond delay="25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xEl>
                                              <p:pRg st="8" end="8"/>
                                            </p:txEl>
                                          </p:spTgt>
                                        </p:tgtEl>
                                        <p:attrNameLst>
                                          <p:attrName>style.visibility</p:attrName>
                                        </p:attrNameLst>
                                      </p:cBhvr>
                                      <p:to>
                                        <p:strVal val="visible"/>
                                      </p:to>
                                    </p:set>
                                    <p:animEffect transition="in" filter="wipe(left)">
                                      <p:cBhvr>
                                        <p:cTn id="37" dur="500"/>
                                        <p:tgtEl>
                                          <p:spTgt spid="14">
                                            <p:txEl>
                                              <p:pRg st="8" end="8"/>
                                            </p:txEl>
                                          </p:spTgt>
                                        </p:tgtEl>
                                      </p:cBhvr>
                                    </p:animEffect>
                                  </p:childTnLst>
                                </p:cTn>
                              </p:par>
                            </p:childTnLst>
                          </p:cTn>
                        </p:par>
                        <p:par>
                          <p:cTn id="38" fill="hold">
                            <p:stCondLst>
                              <p:cond delay="500"/>
                            </p:stCondLst>
                            <p:childTnLst>
                              <p:par>
                                <p:cTn id="39" presetID="1" presetClass="entr" presetSubtype="0" fill="hold" nodeType="afterEffect">
                                  <p:stCondLst>
                                    <p:cond delay="250"/>
                                  </p:stCondLst>
                                  <p:childTnLst>
                                    <p:set>
                                      <p:cBhvr>
                                        <p:cTn id="40" dur="1" fill="hold">
                                          <p:stCondLst>
                                            <p:cond delay="0"/>
                                          </p:stCondLst>
                                        </p:cTn>
                                        <p:tgtEl>
                                          <p:spTgt spid="14">
                                            <p:txEl>
                                              <p:pRg st="10" end="10"/>
                                            </p:txEl>
                                          </p:spTgt>
                                        </p:tgtEl>
                                        <p:attrNameLst>
                                          <p:attrName>style.visibility</p:attrName>
                                        </p:attrNameLst>
                                      </p:cBhvr>
                                      <p:to>
                                        <p:strVal val="visible"/>
                                      </p:to>
                                    </p:set>
                                  </p:childTnLst>
                                </p:cTn>
                              </p:par>
                              <p:par>
                                <p:cTn id="41" presetID="1" presetClass="entr" presetSubtype="0" fill="hold" nodeType="withEffect">
                                  <p:stCondLst>
                                    <p:cond delay="250"/>
                                  </p:stCondLst>
                                  <p:childTnLst>
                                    <p:set>
                                      <p:cBhvr>
                                        <p:cTn id="42" dur="1" fill="hold">
                                          <p:stCondLst>
                                            <p:cond delay="0"/>
                                          </p:stCondLst>
                                        </p:cTn>
                                        <p:tgtEl>
                                          <p:spTgt spid="14">
                                            <p:txEl>
                                              <p:pRg st="11" end="11"/>
                                            </p:txEl>
                                          </p:spTgt>
                                        </p:tgtEl>
                                        <p:attrNameLst>
                                          <p:attrName>style.visibility</p:attrName>
                                        </p:attrNameLst>
                                      </p:cBhvr>
                                      <p:to>
                                        <p:strVal val="visible"/>
                                      </p:to>
                                    </p:set>
                                  </p:childTnLst>
                                </p:cTn>
                              </p:par>
                              <p:par>
                                <p:cTn id="43" presetID="1" presetClass="entr" presetSubtype="0" fill="hold" nodeType="withEffect">
                                  <p:stCondLst>
                                    <p:cond delay="250"/>
                                  </p:stCondLst>
                                  <p:childTnLst>
                                    <p:set>
                                      <p:cBhvr>
                                        <p:cTn id="44" dur="1" fill="hold">
                                          <p:stCondLst>
                                            <p:cond delay="0"/>
                                          </p:stCondLst>
                                        </p:cTn>
                                        <p:tgtEl>
                                          <p:spTgt spid="1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1" y="57150"/>
            <a:ext cx="8991600" cy="609600"/>
          </a:xfrm>
        </p:spPr>
        <p:txBody>
          <a:bodyPr/>
          <a:lstStyle/>
          <a:p>
            <a:r>
              <a:rPr lang="en-US" dirty="0"/>
              <a:t>SQL Basics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457200" y="820066"/>
            <a:ext cx="3733800" cy="3914918"/>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 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only rows that match 'Chris'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UPDATE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grade=95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15000"/>
              </a:lnSpc>
              <a:spcBef>
                <a:spcPts val="0"/>
              </a:spcBef>
              <a:spcAft>
                <a:spcPts val="0"/>
              </a:spcAft>
              <a:buClrTx/>
              <a:buSzTx/>
              <a:buFontTx/>
              <a:buNone/>
              <a:tabLst/>
              <a:defRPr/>
            </a:pPr>
            <a:endParaRPr lang="en-US" sz="1200" dirty="0">
              <a:solidFill>
                <a:prstClr val="black"/>
              </a:solidFill>
              <a:latin typeface="Courier New" panose="02070309020205020404" pitchFamily="49" charset="0"/>
              <a:ea typeface="Calibri" panose="020F0502020204030204" pitchFamily="34" charset="0"/>
              <a:cs typeface="Times New Roman" panose="02020603050405020304" pitchFamily="18" charset="0"/>
            </a:endParaRPr>
          </a:p>
          <a:p>
            <a:pPr lvl="0">
              <a:lnSpc>
                <a:spcPct val="115000"/>
              </a:lnSpc>
              <a:defRPr/>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SELECT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FROM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UPDATE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grade=100;</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SELECT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FROM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cxnSp>
        <p:nvCxnSpPr>
          <p:cNvPr id="20" name="Straight Arrow Connector 19">
            <a:extLst>
              <a:ext uri="{FF2B5EF4-FFF2-40B4-BE49-F238E27FC236}">
                <a16:creationId xmlns:a16="http://schemas.microsoft.com/office/drawing/2014/main" id="{E0D56064-0253-4A98-A977-173ADD4B9919}"/>
              </a:ext>
            </a:extLst>
          </p:cNvPr>
          <p:cNvCxnSpPr>
            <a:cxnSpLocks/>
          </p:cNvCxnSpPr>
          <p:nvPr/>
        </p:nvCxnSpPr>
        <p:spPr>
          <a:xfrm>
            <a:off x="2556933" y="1202267"/>
            <a:ext cx="2981857" cy="74084"/>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3" name="Straight Arrow Connector 22">
            <a:extLst>
              <a:ext uri="{FF2B5EF4-FFF2-40B4-BE49-F238E27FC236}">
                <a16:creationId xmlns:a16="http://schemas.microsoft.com/office/drawing/2014/main" id="{0C4B9F70-0832-4565-8322-FC68FA0CB048}"/>
              </a:ext>
            </a:extLst>
          </p:cNvPr>
          <p:cNvCxnSpPr>
            <a:cxnSpLocks/>
          </p:cNvCxnSpPr>
          <p:nvPr/>
        </p:nvCxnSpPr>
        <p:spPr>
          <a:xfrm>
            <a:off x="2556932" y="1843094"/>
            <a:ext cx="3005668" cy="294185"/>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7F4C2E13-2745-4D10-9D8C-DDB6993D135C}"/>
              </a:ext>
            </a:extLst>
          </p:cNvPr>
          <p:cNvCxnSpPr>
            <a:cxnSpLocks/>
          </p:cNvCxnSpPr>
          <p:nvPr/>
        </p:nvCxnSpPr>
        <p:spPr>
          <a:xfrm>
            <a:off x="2497666" y="3293534"/>
            <a:ext cx="3141134" cy="105555"/>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4AE3A929-FCA8-4F10-97AF-8FD5449440C7}"/>
              </a:ext>
            </a:extLst>
          </p:cNvPr>
          <p:cNvCxnSpPr>
            <a:cxnSpLocks/>
          </p:cNvCxnSpPr>
          <p:nvPr/>
        </p:nvCxnSpPr>
        <p:spPr>
          <a:xfrm flipV="1">
            <a:off x="2587614" y="4339746"/>
            <a:ext cx="3113076" cy="15734"/>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pic>
        <p:nvPicPr>
          <p:cNvPr id="2" name="Picture 1">
            <a:extLst>
              <a:ext uri="{FF2B5EF4-FFF2-40B4-BE49-F238E27FC236}">
                <a16:creationId xmlns:a16="http://schemas.microsoft.com/office/drawing/2014/main" id="{CC0DCAF5-DCEE-4E7D-8D83-223FEFD70C97}"/>
              </a:ext>
            </a:extLst>
          </p:cNvPr>
          <p:cNvPicPr>
            <a:picLocks noChangeAspect="1"/>
          </p:cNvPicPr>
          <p:nvPr/>
        </p:nvPicPr>
        <p:blipFill>
          <a:blip r:embed="rId3"/>
          <a:stretch>
            <a:fillRect/>
          </a:stretch>
        </p:blipFill>
        <p:spPr>
          <a:xfrm>
            <a:off x="5758890" y="795238"/>
            <a:ext cx="1333333" cy="761905"/>
          </a:xfrm>
          <a:prstGeom prst="rect">
            <a:avLst/>
          </a:prstGeom>
          <a:ln>
            <a:solidFill>
              <a:schemeClr val="tx2"/>
            </a:solidFill>
          </a:ln>
        </p:spPr>
      </p:pic>
      <p:pic>
        <p:nvPicPr>
          <p:cNvPr id="3" name="Picture 2">
            <a:extLst>
              <a:ext uri="{FF2B5EF4-FFF2-40B4-BE49-F238E27FC236}">
                <a16:creationId xmlns:a16="http://schemas.microsoft.com/office/drawing/2014/main" id="{7AD71BE9-EE35-42B0-AA1D-331BA315F078}"/>
              </a:ext>
            </a:extLst>
          </p:cNvPr>
          <p:cNvPicPr>
            <a:picLocks noChangeAspect="1"/>
          </p:cNvPicPr>
          <p:nvPr/>
        </p:nvPicPr>
        <p:blipFill>
          <a:blip r:embed="rId4"/>
          <a:stretch>
            <a:fillRect/>
          </a:stretch>
        </p:blipFill>
        <p:spPr>
          <a:xfrm>
            <a:off x="5838800" y="1926341"/>
            <a:ext cx="1285714" cy="514286"/>
          </a:xfrm>
          <a:prstGeom prst="rect">
            <a:avLst/>
          </a:prstGeom>
          <a:ln>
            <a:solidFill>
              <a:schemeClr val="tx2"/>
            </a:solidFill>
          </a:ln>
        </p:spPr>
      </p:pic>
      <p:pic>
        <p:nvPicPr>
          <p:cNvPr id="8" name="Picture 7">
            <a:extLst>
              <a:ext uri="{FF2B5EF4-FFF2-40B4-BE49-F238E27FC236}">
                <a16:creationId xmlns:a16="http://schemas.microsoft.com/office/drawing/2014/main" id="{BFB7CAA8-E023-47E3-A5AF-F433D9A2D5E5}"/>
              </a:ext>
            </a:extLst>
          </p:cNvPr>
          <p:cNvPicPr>
            <a:picLocks noChangeAspect="1"/>
          </p:cNvPicPr>
          <p:nvPr/>
        </p:nvPicPr>
        <p:blipFill>
          <a:blip r:embed="rId5"/>
          <a:stretch>
            <a:fillRect/>
          </a:stretch>
        </p:blipFill>
        <p:spPr>
          <a:xfrm>
            <a:off x="5758890" y="2917343"/>
            <a:ext cx="1076190" cy="752381"/>
          </a:xfrm>
          <a:prstGeom prst="rect">
            <a:avLst/>
          </a:prstGeom>
          <a:ln>
            <a:solidFill>
              <a:schemeClr val="tx2"/>
            </a:solidFill>
          </a:ln>
        </p:spPr>
      </p:pic>
      <p:pic>
        <p:nvPicPr>
          <p:cNvPr id="9" name="Picture 8">
            <a:extLst>
              <a:ext uri="{FF2B5EF4-FFF2-40B4-BE49-F238E27FC236}">
                <a16:creationId xmlns:a16="http://schemas.microsoft.com/office/drawing/2014/main" id="{0B564D64-C338-426E-B6DC-6CF23665382D}"/>
              </a:ext>
            </a:extLst>
          </p:cNvPr>
          <p:cNvPicPr>
            <a:picLocks noChangeAspect="1"/>
          </p:cNvPicPr>
          <p:nvPr/>
        </p:nvPicPr>
        <p:blipFill>
          <a:blip r:embed="rId6"/>
          <a:stretch>
            <a:fillRect/>
          </a:stretch>
        </p:blipFill>
        <p:spPr>
          <a:xfrm>
            <a:off x="5838800" y="4034457"/>
            <a:ext cx="1133333" cy="723810"/>
          </a:xfrm>
          <a:prstGeom prst="rect">
            <a:avLst/>
          </a:prstGeom>
          <a:ln>
            <a:solidFill>
              <a:schemeClr val="tx2"/>
            </a:solidFill>
          </a:ln>
        </p:spPr>
      </p:pic>
    </p:spTree>
    <p:extLst>
      <p:ext uri="{BB962C8B-B14F-4D97-AF65-F5344CB8AC3E}">
        <p14:creationId xmlns:p14="http://schemas.microsoft.com/office/powerpoint/2010/main" val="279652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500"/>
                                        <p:tgtEl>
                                          <p:spTgt spid="7">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xEl>
                                              <p:pRg st="9" end="9"/>
                                            </p:txEl>
                                          </p:spTgt>
                                        </p:tgtEl>
                                        <p:attrNameLst>
                                          <p:attrName>style.visibility</p:attrName>
                                        </p:attrNameLst>
                                      </p:cBhvr>
                                      <p:to>
                                        <p:strVal val="visible"/>
                                      </p:to>
                                    </p:set>
                                    <p:animEffect transition="in" filter="fade">
                                      <p:cBhvr>
                                        <p:cTn id="40" dur="500"/>
                                        <p:tgtEl>
                                          <p:spTgt spid="7">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xEl>
                                              <p:pRg st="11" end="11"/>
                                            </p:txEl>
                                          </p:spTgt>
                                        </p:tgtEl>
                                        <p:attrNameLst>
                                          <p:attrName>style.visibility</p:attrName>
                                        </p:attrNameLst>
                                      </p:cBhvr>
                                      <p:to>
                                        <p:strVal val="visible"/>
                                      </p:to>
                                    </p:set>
                                    <p:animEffect transition="in" filter="fade">
                                      <p:cBhvr>
                                        <p:cTn id="45" dur="500"/>
                                        <p:tgtEl>
                                          <p:spTgt spid="7">
                                            <p:txEl>
                                              <p:pRg st="11" end="11"/>
                                            </p:txEl>
                                          </p:spTgt>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left)">
                                      <p:cBhvr>
                                        <p:cTn id="49" dur="500"/>
                                        <p:tgtEl>
                                          <p:spTgt spid="25"/>
                                        </p:tgtEl>
                                      </p:cBhvr>
                                    </p:animEffect>
                                  </p:childTnLst>
                                </p:cTn>
                              </p:par>
                            </p:childTnLst>
                          </p:cTn>
                        </p:par>
                        <p:par>
                          <p:cTn id="50" fill="hold">
                            <p:stCondLst>
                              <p:cond delay="1000"/>
                            </p:stCondLst>
                            <p:childTnLst>
                              <p:par>
                                <p:cTn id="51" presetID="1" presetClass="entr" presetSubtype="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3" end="13"/>
                                            </p:txEl>
                                          </p:spTgt>
                                        </p:tgtEl>
                                        <p:attrNameLst>
                                          <p:attrName>style.visibility</p:attrName>
                                        </p:attrNameLst>
                                      </p:cBhvr>
                                      <p:to>
                                        <p:strVal val="visible"/>
                                      </p:to>
                                    </p:set>
                                    <p:animEffect transition="in" filter="fade">
                                      <p:cBhvr>
                                        <p:cTn id="57" dur="500"/>
                                        <p:tgtEl>
                                          <p:spTgt spid="7">
                                            <p:txEl>
                                              <p:pRg st="13" end="13"/>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7">
                                            <p:txEl>
                                              <p:pRg st="14" end="14"/>
                                            </p:txEl>
                                          </p:spTgt>
                                        </p:tgtEl>
                                        <p:attrNameLst>
                                          <p:attrName>style.visibility</p:attrName>
                                        </p:attrNameLst>
                                      </p:cBhvr>
                                      <p:to>
                                        <p:strVal val="visible"/>
                                      </p:to>
                                    </p:set>
                                    <p:animEffect transition="in" filter="fade">
                                      <p:cBhvr>
                                        <p:cTn id="60" dur="500"/>
                                        <p:tgtEl>
                                          <p:spTgt spid="7">
                                            <p:txEl>
                                              <p:pRg st="14" end="1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
                                            <p:txEl>
                                              <p:pRg st="16" end="16"/>
                                            </p:txEl>
                                          </p:spTgt>
                                        </p:tgtEl>
                                        <p:attrNameLst>
                                          <p:attrName>style.visibility</p:attrName>
                                        </p:attrNameLst>
                                      </p:cBhvr>
                                      <p:to>
                                        <p:strVal val="visible"/>
                                      </p:to>
                                    </p:set>
                                    <p:animEffect transition="in" filter="fade">
                                      <p:cBhvr>
                                        <p:cTn id="65" dur="500"/>
                                        <p:tgtEl>
                                          <p:spTgt spid="7">
                                            <p:txEl>
                                              <p:pRg st="16" end="16"/>
                                            </p:txEl>
                                          </p:spTgt>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left)">
                                      <p:cBhvr>
                                        <p:cTn id="69" dur="500"/>
                                        <p:tgtEl>
                                          <p:spTgt spid="27"/>
                                        </p:tgtEl>
                                      </p:cBhvr>
                                    </p:animEffect>
                                  </p:childTnLst>
                                </p:cTn>
                              </p:par>
                            </p:childTnLst>
                          </p:cTn>
                        </p:par>
                        <p:par>
                          <p:cTn id="70" fill="hold">
                            <p:stCondLst>
                              <p:cond delay="1000"/>
                            </p:stCondLst>
                            <p:childTnLst>
                              <p:par>
                                <p:cTn id="71" presetID="1" presetClass="entr" presetSubtype="0" fill="hold" nodeType="after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8933</TotalTime>
  <Words>4405</Words>
  <Application>Microsoft Office PowerPoint</Application>
  <PresentationFormat>On-screen Show (16:9)</PresentationFormat>
  <Paragraphs>490</Paragraphs>
  <Slides>15</Slides>
  <Notes>15</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15</vt:i4>
      </vt:variant>
    </vt:vector>
  </HeadingPairs>
  <TitlesOfParts>
    <vt:vector size="27" baseType="lpstr">
      <vt:lpstr>Arial</vt:lpstr>
      <vt:lpstr>Calibri</vt:lpstr>
      <vt:lpstr>Consolas</vt:lpstr>
      <vt:lpstr>Courier New</vt:lpstr>
      <vt:lpstr>Palatino Linotype</vt:lpstr>
      <vt:lpstr>First Slide</vt:lpstr>
      <vt:lpstr>Additional Material</vt:lpstr>
      <vt:lpstr>Class</vt:lpstr>
      <vt:lpstr>Tinker</vt:lpstr>
      <vt:lpstr>Exercise</vt:lpstr>
      <vt:lpstr>Solution</vt:lpstr>
      <vt:lpstr>Quiz</vt:lpstr>
      <vt:lpstr>SQL Basics</vt:lpstr>
      <vt:lpstr>See Also</vt:lpstr>
      <vt:lpstr>Embedded Database</vt:lpstr>
      <vt:lpstr>SQL Command Line</vt:lpstr>
      <vt:lpstr>SQL Command Line</vt:lpstr>
      <vt:lpstr>SQL Command Line</vt:lpstr>
      <vt:lpstr>SQL Basics</vt:lpstr>
      <vt:lpstr>SQL Scripts</vt:lpstr>
      <vt:lpstr>SQL Basics</vt:lpstr>
      <vt:lpstr>STUDENTS Table</vt:lpstr>
      <vt:lpstr>Joins</vt:lpstr>
      <vt:lpstr>Generated Primary Keys</vt:lpstr>
      <vt:lpstr>Foreign Keys</vt:lpstr>
      <vt:lpstr>Other Constraints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317</cp:revision>
  <cp:lastPrinted>2015-07-06T21:44:19Z</cp:lastPrinted>
  <dcterms:created xsi:type="dcterms:W3CDTF">2015-07-04T21:12:26Z</dcterms:created>
  <dcterms:modified xsi:type="dcterms:W3CDTF">2022-05-30T20:06:07Z</dcterms:modified>
</cp:coreProperties>
</file>